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18288000" cy="10287000"/>
  <p:notesSz cx="7010400" cy="9296400"/>
  <p:embeddedFontLst>
    <p:embeddedFont>
      <p:font typeface="Calibri" panose="020F0502020204030204" pitchFamily="34" charset="0"/>
      <p:regular r:id="rId25"/>
      <p:bold r:id="rId26"/>
      <p:italic r:id="rId27"/>
      <p:boldItalic r:id="rId28"/>
    </p:embeddedFont>
    <p:embeddedFont>
      <p:font typeface="Now" panose="020B0604020202020204" charset="0"/>
      <p:regular r:id="rId29"/>
    </p:embeddedFont>
    <p:embeddedFont>
      <p:font typeface="Now Bold" panose="020B0604020202020204"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07" autoAdjust="0"/>
  </p:normalViewPr>
  <p:slideViewPr>
    <p:cSldViewPr>
      <p:cViewPr varScale="1">
        <p:scale>
          <a:sx n="63" d="100"/>
          <a:sy n="63" d="100"/>
        </p:scale>
        <p:origin x="21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CF4"/>
        </a:solidFill>
        <a:effectLst/>
      </p:bgPr>
    </p:bg>
    <p:spTree>
      <p:nvGrpSpPr>
        <p:cNvPr id="1" name=""/>
        <p:cNvGrpSpPr/>
        <p:nvPr/>
      </p:nvGrpSpPr>
      <p:grpSpPr>
        <a:xfrm>
          <a:off x="0" y="0"/>
          <a:ext cx="0" cy="0"/>
          <a:chOff x="0" y="0"/>
          <a:chExt cx="0" cy="0"/>
        </a:xfrm>
      </p:grpSpPr>
      <p:sp>
        <p:nvSpPr>
          <p:cNvPr id="2" name="TextBox 2"/>
          <p:cNvSpPr txBox="1"/>
          <p:nvPr/>
        </p:nvSpPr>
        <p:spPr>
          <a:xfrm>
            <a:off x="1371350" y="474247"/>
            <a:ext cx="15021541" cy="4119461"/>
          </a:xfrm>
          <a:prstGeom prst="rect">
            <a:avLst/>
          </a:prstGeom>
        </p:spPr>
        <p:txBody>
          <a:bodyPr lIns="0" tIns="0" rIns="0" bIns="0" rtlCol="0" anchor="t">
            <a:spAutoFit/>
          </a:bodyPr>
          <a:lstStyle/>
          <a:p>
            <a:pPr algn="ctr">
              <a:lnSpc>
                <a:spcPts val="4658"/>
              </a:lnSpc>
            </a:pPr>
            <a:r>
              <a:rPr lang="en-US" sz="3327" spc="665" dirty="0">
                <a:solidFill>
                  <a:srgbClr val="720B55"/>
                </a:solidFill>
                <a:latin typeface="Now Bold"/>
              </a:rPr>
              <a:t>PUBLIC SOCIOLOGY AND INTERNATIONAL AFFAIRS:</a:t>
            </a:r>
          </a:p>
          <a:p>
            <a:pPr algn="ctr">
              <a:lnSpc>
                <a:spcPts val="4658"/>
              </a:lnSpc>
            </a:pPr>
            <a:r>
              <a:rPr lang="en-US" sz="3327" spc="665" dirty="0">
                <a:solidFill>
                  <a:srgbClr val="720B55"/>
                </a:solidFill>
                <a:latin typeface="Now Bold"/>
              </a:rPr>
              <a:t>Opportunities and Challenges for African Americans</a:t>
            </a:r>
          </a:p>
          <a:p>
            <a:pPr algn="ctr">
              <a:lnSpc>
                <a:spcPts val="4658"/>
              </a:lnSpc>
            </a:pPr>
            <a:endParaRPr lang="en-US" sz="3327" spc="665" dirty="0">
              <a:solidFill>
                <a:srgbClr val="720B55"/>
              </a:solidFill>
              <a:latin typeface="Now Bold"/>
            </a:endParaRPr>
          </a:p>
          <a:p>
            <a:pPr algn="ctr">
              <a:lnSpc>
                <a:spcPts val="4658"/>
              </a:lnSpc>
            </a:pPr>
            <a:r>
              <a:rPr lang="en-US" sz="3327" spc="665" dirty="0">
                <a:solidFill>
                  <a:srgbClr val="720B55"/>
                </a:solidFill>
                <a:latin typeface="Now Bold"/>
              </a:rPr>
              <a:t>by Beverly Lindsay* </a:t>
            </a:r>
          </a:p>
          <a:p>
            <a:pPr algn="ctr">
              <a:lnSpc>
                <a:spcPts val="4658"/>
              </a:lnSpc>
            </a:pPr>
            <a:r>
              <a:rPr lang="en-US" sz="3327" spc="665" dirty="0">
                <a:solidFill>
                  <a:srgbClr val="720B55"/>
                </a:solidFill>
                <a:latin typeface="Now Bold"/>
              </a:rPr>
              <a:t>University of California at Riverside </a:t>
            </a:r>
          </a:p>
          <a:p>
            <a:pPr algn="ctr">
              <a:lnSpc>
                <a:spcPts val="3882"/>
              </a:lnSpc>
            </a:pPr>
            <a:endParaRPr lang="en-US" sz="3327" spc="665" dirty="0">
              <a:solidFill>
                <a:srgbClr val="720B55"/>
              </a:solidFill>
              <a:latin typeface="Now Bold"/>
            </a:endParaRPr>
          </a:p>
        </p:txBody>
      </p:sp>
      <p:sp>
        <p:nvSpPr>
          <p:cNvPr id="3" name="Freeform 3"/>
          <p:cNvSpPr/>
          <p:nvPr/>
        </p:nvSpPr>
        <p:spPr>
          <a:xfrm>
            <a:off x="15059545"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stretch>
              <a:fillRect/>
            </a:stretch>
          </a:blipFill>
        </p:spPr>
        <p:txBody>
          <a:bodyPr/>
          <a:lstStyle/>
          <a:p>
            <a:endParaRPr lang="en-US" dirty="0"/>
          </a:p>
        </p:txBody>
      </p:sp>
      <p:sp>
        <p:nvSpPr>
          <p:cNvPr id="4" name="TextBox 4"/>
          <p:cNvSpPr txBox="1"/>
          <p:nvPr/>
        </p:nvSpPr>
        <p:spPr>
          <a:xfrm>
            <a:off x="1371350" y="8845237"/>
            <a:ext cx="14478604" cy="797551"/>
          </a:xfrm>
          <a:prstGeom prst="rect">
            <a:avLst/>
          </a:prstGeom>
        </p:spPr>
        <p:txBody>
          <a:bodyPr lIns="0" tIns="0" rIns="0" bIns="0" rtlCol="0" anchor="t">
            <a:spAutoFit/>
          </a:bodyPr>
          <a:lstStyle/>
          <a:p>
            <a:pPr algn="ctr">
              <a:lnSpc>
                <a:spcPts val="1621"/>
              </a:lnSpc>
            </a:pPr>
            <a:r>
              <a:rPr lang="en-US" sz="1158" spc="231" dirty="0">
                <a:solidFill>
                  <a:srgbClr val="1D1D1F"/>
                </a:solidFill>
                <a:latin typeface="Now Bold"/>
              </a:rPr>
              <a:t>*The Ford Foundation, Fulbright Program. and National Science Foundation funded fellowships and grants for the author’s background material and research for this PowerPoint piece. This presentation represents the perspectives and views of the author, not those of funding agencies. Appropriate educational and research protocols were followed. </a:t>
            </a:r>
          </a:p>
          <a:p>
            <a:pPr algn="ctr">
              <a:lnSpc>
                <a:spcPts val="1621"/>
              </a:lnSpc>
            </a:pPr>
            <a:endParaRPr lang="en-US" sz="1158" spc="231" dirty="0">
              <a:solidFill>
                <a:srgbClr val="1D1D1F"/>
              </a:solidFill>
              <a:latin typeface="Now Bold"/>
            </a:endParaRPr>
          </a:p>
        </p:txBody>
      </p:sp>
      <p:sp>
        <p:nvSpPr>
          <p:cNvPr id="5" name="Freeform 5"/>
          <p:cNvSpPr/>
          <p:nvPr/>
        </p:nvSpPr>
        <p:spPr>
          <a:xfrm>
            <a:off x="14938284" y="801740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txBody>
          <a:bodyPr/>
          <a:lstStyle/>
          <a:p>
            <a:endParaRPr lang="en-US" dirty="0"/>
          </a:p>
        </p:txBody>
      </p:sp>
      <p:sp>
        <p:nvSpPr>
          <p:cNvPr id="6" name="TextBox 6"/>
          <p:cNvSpPr txBox="1"/>
          <p:nvPr/>
        </p:nvSpPr>
        <p:spPr>
          <a:xfrm>
            <a:off x="1837926" y="5326628"/>
            <a:ext cx="14088389" cy="2536120"/>
          </a:xfrm>
          <a:prstGeom prst="rect">
            <a:avLst/>
          </a:prstGeom>
        </p:spPr>
        <p:txBody>
          <a:bodyPr lIns="0" tIns="0" rIns="0" bIns="0" rtlCol="0" anchor="t">
            <a:spAutoFit/>
          </a:bodyPr>
          <a:lstStyle/>
          <a:p>
            <a:pPr algn="ctr">
              <a:lnSpc>
                <a:spcPts val="2962"/>
              </a:lnSpc>
            </a:pPr>
            <a:r>
              <a:rPr lang="en-US" sz="2115" spc="423" dirty="0">
                <a:solidFill>
                  <a:srgbClr val="1D1D1F"/>
                </a:solidFill>
                <a:latin typeface="Now Bold"/>
              </a:rPr>
              <a:t>2023 Annual Conference of the Association of Black Sociologists</a:t>
            </a:r>
          </a:p>
          <a:p>
            <a:pPr algn="ctr">
              <a:lnSpc>
                <a:spcPts val="2962"/>
              </a:lnSpc>
            </a:pPr>
            <a:endParaRPr lang="en-US" sz="2115" spc="423" dirty="0">
              <a:solidFill>
                <a:srgbClr val="1D1D1F"/>
              </a:solidFill>
              <a:latin typeface="Now Bold"/>
            </a:endParaRPr>
          </a:p>
          <a:p>
            <a:pPr algn="ctr">
              <a:lnSpc>
                <a:spcPts val="2962"/>
              </a:lnSpc>
            </a:pPr>
            <a:r>
              <a:rPr lang="en-US" sz="2115" spc="423" dirty="0">
                <a:solidFill>
                  <a:srgbClr val="1D1D1F"/>
                </a:solidFill>
                <a:latin typeface="Now Bold"/>
              </a:rPr>
              <a:t>Theme: Black Sociology Against the Assault on Racial Knowledge </a:t>
            </a:r>
          </a:p>
          <a:p>
            <a:pPr algn="ctr">
              <a:lnSpc>
                <a:spcPts val="2962"/>
              </a:lnSpc>
            </a:pPr>
            <a:endParaRPr lang="en-US" sz="2115" spc="423" dirty="0">
              <a:solidFill>
                <a:srgbClr val="1D1D1F"/>
              </a:solidFill>
              <a:latin typeface="Now Bold"/>
            </a:endParaRPr>
          </a:p>
          <a:p>
            <a:pPr algn="ctr">
              <a:lnSpc>
                <a:spcPts val="2962"/>
              </a:lnSpc>
            </a:pPr>
            <a:r>
              <a:rPr lang="en-US" sz="2115" spc="423" dirty="0">
                <a:solidFill>
                  <a:srgbClr val="1D1D1F"/>
                </a:solidFill>
                <a:latin typeface="Now Bold"/>
              </a:rPr>
              <a:t>August 2023</a:t>
            </a:r>
          </a:p>
          <a:p>
            <a:pPr algn="ctr">
              <a:lnSpc>
                <a:spcPts val="2962"/>
              </a:lnSpc>
            </a:pPr>
            <a:endParaRPr lang="en-US" sz="2115" spc="423" dirty="0">
              <a:solidFill>
                <a:srgbClr val="1D1D1F"/>
              </a:solidFill>
              <a:latin typeface="Now Bold"/>
            </a:endParaRPr>
          </a:p>
          <a:p>
            <a:pPr algn="ctr">
              <a:lnSpc>
                <a:spcPts val="2962"/>
              </a:lnSpc>
            </a:pPr>
            <a:r>
              <a:rPr lang="en-US" sz="2115" spc="423" dirty="0">
                <a:solidFill>
                  <a:srgbClr val="1D1D1F"/>
                </a:solidFill>
                <a:latin typeface="Now Bold"/>
              </a:rPr>
              <a:t>Philadelphia, Pennsylvania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5059545"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stretch>
              <a:fillRect/>
            </a:stretch>
          </a:blipFill>
        </p:spPr>
        <p:txBody>
          <a:bodyPr/>
          <a:lstStyle/>
          <a:p>
            <a:endParaRPr lang="en-US" dirty="0"/>
          </a:p>
        </p:txBody>
      </p:sp>
      <p:sp>
        <p:nvSpPr>
          <p:cNvPr id="3" name="AutoShape 3"/>
          <p:cNvSpPr/>
          <p:nvPr/>
        </p:nvSpPr>
        <p:spPr>
          <a:xfrm>
            <a:off x="6190735" y="1434567"/>
            <a:ext cx="5181415" cy="0"/>
          </a:xfrm>
          <a:prstGeom prst="line">
            <a:avLst/>
          </a:prstGeom>
          <a:ln w="47625" cap="flat">
            <a:solidFill>
              <a:srgbClr val="720B55"/>
            </a:solidFill>
            <a:prstDash val="solid"/>
            <a:headEnd type="none" w="sm" len="sm"/>
            <a:tailEnd type="none" w="sm" len="sm"/>
          </a:ln>
        </p:spPr>
        <p:txBody>
          <a:bodyPr/>
          <a:lstStyle/>
          <a:p>
            <a:endParaRPr lang="en-US" dirty="0"/>
          </a:p>
        </p:txBody>
      </p:sp>
      <p:sp>
        <p:nvSpPr>
          <p:cNvPr id="4" name="Freeform 4"/>
          <p:cNvSpPr/>
          <p:nvPr/>
        </p:nvSpPr>
        <p:spPr>
          <a:xfrm>
            <a:off x="14938284" y="801740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txBody>
          <a:bodyPr/>
          <a:lstStyle/>
          <a:p>
            <a:endParaRPr lang="en-US" dirty="0"/>
          </a:p>
        </p:txBody>
      </p:sp>
      <p:sp>
        <p:nvSpPr>
          <p:cNvPr id="5" name="TextBox 5"/>
          <p:cNvSpPr txBox="1"/>
          <p:nvPr/>
        </p:nvSpPr>
        <p:spPr>
          <a:xfrm>
            <a:off x="203497" y="1866406"/>
            <a:ext cx="16984184" cy="7502285"/>
          </a:xfrm>
          <a:prstGeom prst="rect">
            <a:avLst/>
          </a:prstGeom>
        </p:spPr>
        <p:txBody>
          <a:bodyPr lIns="0" tIns="0" rIns="0" bIns="0" rtlCol="0" anchor="t">
            <a:spAutoFit/>
          </a:bodyPr>
          <a:lstStyle/>
          <a:p>
            <a:pPr>
              <a:lnSpc>
                <a:spcPts val="3092"/>
              </a:lnSpc>
            </a:pPr>
            <a:r>
              <a:rPr lang="en-US" sz="2209" spc="441" dirty="0">
                <a:solidFill>
                  <a:srgbClr val="720B55"/>
                </a:solidFill>
                <a:latin typeface="Now Bold"/>
              </a:rPr>
              <a:t>Students and Professionals in Domestic and International Venues (cont.)</a:t>
            </a:r>
          </a:p>
          <a:p>
            <a:pPr>
              <a:lnSpc>
                <a:spcPts val="3092"/>
              </a:lnSpc>
            </a:pPr>
            <a:endParaRPr lang="en-US" sz="2209" spc="441" dirty="0">
              <a:solidFill>
                <a:srgbClr val="720B55"/>
              </a:solidFill>
              <a:latin typeface="Now Bold"/>
            </a:endParaRPr>
          </a:p>
          <a:p>
            <a:pPr>
              <a:lnSpc>
                <a:spcPts val="3092"/>
              </a:lnSpc>
            </a:pPr>
            <a:r>
              <a:rPr lang="en-US" sz="2209" spc="441" dirty="0">
                <a:solidFill>
                  <a:srgbClr val="720B55"/>
                </a:solidFill>
                <a:latin typeface="Now Bold"/>
              </a:rPr>
              <a:t>        Marshall Scholars (usually awards 40 Americans each year)</a:t>
            </a:r>
          </a:p>
          <a:p>
            <a:pPr>
              <a:lnSpc>
                <a:spcPts val="3092"/>
              </a:lnSpc>
            </a:pPr>
            <a:endParaRPr lang="en-US" sz="2209" spc="441" dirty="0">
              <a:solidFill>
                <a:srgbClr val="720B55"/>
              </a:solidFill>
              <a:latin typeface="Now Bold"/>
            </a:endParaRPr>
          </a:p>
          <a:p>
            <a:pPr>
              <a:lnSpc>
                <a:spcPts val="2764"/>
              </a:lnSpc>
            </a:pPr>
            <a:r>
              <a:rPr lang="en-US" sz="1974" spc="394" dirty="0">
                <a:solidFill>
                  <a:srgbClr val="720B55"/>
                </a:solidFill>
                <a:latin typeface="Now"/>
              </a:rPr>
              <a:t>                      * </a:t>
            </a:r>
            <a:r>
              <a:rPr lang="en-US" sz="1974" spc="394" dirty="0">
                <a:solidFill>
                  <a:srgbClr val="000000"/>
                </a:solidFill>
                <a:latin typeface="Now"/>
              </a:rPr>
              <a:t>Began in 1953, named for former Secretary of State George Marshall </a:t>
            </a:r>
          </a:p>
          <a:p>
            <a:pPr>
              <a:lnSpc>
                <a:spcPts val="2764"/>
              </a:lnSpc>
            </a:pPr>
            <a:r>
              <a:rPr lang="en-US" sz="1974" spc="394" dirty="0">
                <a:solidFill>
                  <a:srgbClr val="000000"/>
                </a:solidFill>
                <a:latin typeface="Now"/>
              </a:rPr>
              <a:t>                        and Nobel Peace Laureate (Marshall Scholarships &amp; Mukharji 2023)</a:t>
            </a:r>
          </a:p>
          <a:p>
            <a:pPr>
              <a:lnSpc>
                <a:spcPts val="2764"/>
              </a:lnSpc>
            </a:pPr>
            <a:r>
              <a:rPr lang="en-US" sz="1974" spc="394" dirty="0">
                <a:solidFill>
                  <a:srgbClr val="000000"/>
                </a:solidFill>
                <a:latin typeface="Now"/>
              </a:rPr>
              <a:t>                      * Scholarship to study in the United Kingdom, a close ally of the United States</a:t>
            </a:r>
          </a:p>
          <a:p>
            <a:pPr>
              <a:lnSpc>
                <a:spcPts val="2764"/>
              </a:lnSpc>
            </a:pPr>
            <a:r>
              <a:rPr lang="en-US" sz="1974" spc="394" dirty="0">
                <a:solidFill>
                  <a:srgbClr val="000000"/>
                </a:solidFill>
                <a:latin typeface="Now"/>
              </a:rPr>
              <a:t>                       Beverly Lindsay (Principal Investigator of National Science Foundation [NSF] </a:t>
            </a:r>
          </a:p>
          <a:p>
            <a:pPr>
              <a:lnSpc>
                <a:spcPts val="2764"/>
              </a:lnSpc>
            </a:pPr>
            <a:r>
              <a:rPr lang="en-US" sz="1974" spc="394" dirty="0">
                <a:solidFill>
                  <a:srgbClr val="000000"/>
                </a:solidFill>
                <a:latin typeface="Now"/>
              </a:rPr>
              <a:t>                       grant and Eric Simeon Ph.D. Doctoral Research Assistant)</a:t>
            </a:r>
          </a:p>
          <a:p>
            <a:pPr>
              <a:lnSpc>
                <a:spcPts val="2764"/>
              </a:lnSpc>
            </a:pPr>
            <a:r>
              <a:rPr lang="en-US" sz="1974" spc="394" dirty="0">
                <a:solidFill>
                  <a:srgbClr val="000000"/>
                </a:solidFill>
                <a:latin typeface="Now"/>
              </a:rPr>
              <a:t>                      * Interviews with women and men American Marshall Scholars studying for master’s </a:t>
            </a:r>
          </a:p>
          <a:p>
            <a:pPr>
              <a:lnSpc>
                <a:spcPts val="2764"/>
              </a:lnSpc>
            </a:pPr>
            <a:r>
              <a:rPr lang="en-US" sz="1974" spc="394" dirty="0">
                <a:solidFill>
                  <a:srgbClr val="000000"/>
                </a:solidFill>
                <a:latin typeface="Now"/>
              </a:rPr>
              <a:t>                       degrees in a range of fields – one African American man withdrew from Rhodes </a:t>
            </a:r>
          </a:p>
          <a:p>
            <a:pPr>
              <a:lnSpc>
                <a:spcPts val="2764"/>
              </a:lnSpc>
            </a:pPr>
            <a:r>
              <a:rPr lang="en-US" sz="1974" spc="394" dirty="0">
                <a:solidFill>
                  <a:srgbClr val="000000"/>
                </a:solidFill>
                <a:latin typeface="Now"/>
              </a:rPr>
              <a:t>                       competition and pursued the Marshall since Oxford University did not have the </a:t>
            </a:r>
          </a:p>
          <a:p>
            <a:pPr>
              <a:lnSpc>
                <a:spcPts val="2764"/>
              </a:lnSpc>
            </a:pPr>
            <a:r>
              <a:rPr lang="en-US" sz="1974" spc="394" dirty="0">
                <a:solidFill>
                  <a:srgbClr val="000000"/>
                </a:solidFill>
                <a:latin typeface="Now"/>
              </a:rPr>
              <a:t>                       strongest United Kingdom Ph.D. programs in Astrophysics – Eventual goal to earn </a:t>
            </a:r>
          </a:p>
          <a:p>
            <a:pPr>
              <a:lnSpc>
                <a:spcPts val="2764"/>
              </a:lnSpc>
            </a:pPr>
            <a:r>
              <a:rPr lang="en-US" sz="1974" spc="394" dirty="0">
                <a:solidFill>
                  <a:srgbClr val="000000"/>
                </a:solidFill>
                <a:latin typeface="Now"/>
              </a:rPr>
              <a:t>                       Ph.D. from Harvard University</a:t>
            </a:r>
          </a:p>
          <a:p>
            <a:pPr>
              <a:lnSpc>
                <a:spcPts val="2764"/>
              </a:lnSpc>
            </a:pPr>
            <a:r>
              <a:rPr lang="en-US" sz="1974" spc="394" dirty="0">
                <a:solidFill>
                  <a:srgbClr val="720B55"/>
                </a:solidFill>
                <a:latin typeface="Now Bold"/>
              </a:rPr>
              <a:t> </a:t>
            </a:r>
          </a:p>
          <a:p>
            <a:pPr>
              <a:lnSpc>
                <a:spcPts val="3092"/>
              </a:lnSpc>
            </a:pPr>
            <a:r>
              <a:rPr lang="en-US" sz="2209" spc="441" dirty="0">
                <a:solidFill>
                  <a:srgbClr val="720B55"/>
                </a:solidFill>
                <a:latin typeface="Now Bold"/>
              </a:rPr>
              <a:t>        Julia Chaffers, Princeton University BA in History (Arnson, 2021)</a:t>
            </a:r>
          </a:p>
          <a:p>
            <a:pPr>
              <a:lnSpc>
                <a:spcPts val="3092"/>
              </a:lnSpc>
            </a:pPr>
            <a:endParaRPr lang="en-US" sz="2209" spc="441" dirty="0">
              <a:solidFill>
                <a:srgbClr val="720B55"/>
              </a:solidFill>
              <a:latin typeface="Now Bold"/>
            </a:endParaRPr>
          </a:p>
          <a:p>
            <a:pPr>
              <a:lnSpc>
                <a:spcPts val="2728"/>
              </a:lnSpc>
            </a:pPr>
            <a:r>
              <a:rPr lang="en-US" sz="1949" spc="389" dirty="0">
                <a:solidFill>
                  <a:srgbClr val="720B55"/>
                </a:solidFill>
                <a:latin typeface="Now"/>
              </a:rPr>
              <a:t>                     </a:t>
            </a:r>
            <a:r>
              <a:rPr lang="en-US" sz="1949" spc="389" dirty="0">
                <a:solidFill>
                  <a:srgbClr val="000000"/>
                </a:solidFill>
                <a:latin typeface="Now"/>
              </a:rPr>
              <a:t>  2022 Marshall Scholarship – Study one year at University College </a:t>
            </a:r>
          </a:p>
          <a:p>
            <a:pPr>
              <a:lnSpc>
                <a:spcPts val="2728"/>
              </a:lnSpc>
            </a:pPr>
            <a:r>
              <a:rPr lang="en-US" sz="1949" spc="389" dirty="0">
                <a:solidFill>
                  <a:srgbClr val="000000"/>
                </a:solidFill>
                <a:latin typeface="Now"/>
              </a:rPr>
              <a:t>                       London in United States History and Politics; Second year at University </a:t>
            </a:r>
          </a:p>
          <a:p>
            <a:pPr>
              <a:lnSpc>
                <a:spcPts val="2728"/>
              </a:lnSpc>
            </a:pPr>
            <a:r>
              <a:rPr lang="en-US" sz="1949" spc="389" dirty="0">
                <a:solidFill>
                  <a:srgbClr val="000000"/>
                </a:solidFill>
                <a:latin typeface="Now"/>
              </a:rPr>
              <a:t>                       of Manchester to study British history and politics for global context</a:t>
            </a:r>
          </a:p>
          <a:p>
            <a:pPr>
              <a:lnSpc>
                <a:spcPts val="2728"/>
              </a:lnSpc>
              <a:spcBef>
                <a:spcPct val="0"/>
              </a:spcBef>
            </a:pPr>
            <a:r>
              <a:rPr lang="en-US" sz="1949" spc="389" dirty="0">
                <a:solidFill>
                  <a:srgbClr val="000000"/>
                </a:solidFill>
                <a:latin typeface="Now"/>
              </a:rPr>
              <a:t>                       interest in public history</a:t>
            </a:r>
            <a:r>
              <a:rPr lang="en-US" sz="1949" spc="389" dirty="0">
                <a:solidFill>
                  <a:srgbClr val="000000"/>
                </a:solidFill>
                <a:latin typeface="Now Bold"/>
              </a:rPr>
              <a:t> </a:t>
            </a:r>
          </a:p>
        </p:txBody>
      </p:sp>
      <p:grpSp>
        <p:nvGrpSpPr>
          <p:cNvPr id="6" name="Group 6"/>
          <p:cNvGrpSpPr>
            <a:grpSpLocks noChangeAspect="1"/>
          </p:cNvGrpSpPr>
          <p:nvPr/>
        </p:nvGrpSpPr>
        <p:grpSpPr>
          <a:xfrm>
            <a:off x="14938284" y="1269283"/>
            <a:ext cx="3038911" cy="2968573"/>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1202" r="-1202"/>
              </a:stretch>
            </a:blipFill>
          </p:spPr>
          <p:txBody>
            <a:bodyPr/>
            <a:lstStyle/>
            <a:p>
              <a:endParaRPr lang="en-US" dirty="0"/>
            </a:p>
          </p:txBody>
        </p:sp>
      </p:grpSp>
      <p:sp>
        <p:nvSpPr>
          <p:cNvPr id="8" name="TextBox 8"/>
          <p:cNvSpPr txBox="1"/>
          <p:nvPr/>
        </p:nvSpPr>
        <p:spPr>
          <a:xfrm>
            <a:off x="324905" y="662223"/>
            <a:ext cx="17802325" cy="477847"/>
          </a:xfrm>
          <a:prstGeom prst="rect">
            <a:avLst/>
          </a:prstGeom>
        </p:spPr>
        <p:txBody>
          <a:bodyPr lIns="0" tIns="0" rIns="0" bIns="0" rtlCol="0" anchor="t">
            <a:spAutoFit/>
          </a:bodyPr>
          <a:lstStyle/>
          <a:p>
            <a:pPr algn="ctr">
              <a:lnSpc>
                <a:spcPts val="3877"/>
              </a:lnSpc>
              <a:spcBef>
                <a:spcPct val="0"/>
              </a:spcBef>
            </a:pPr>
            <a:r>
              <a:rPr lang="en-US" sz="2769" spc="553" dirty="0">
                <a:solidFill>
                  <a:srgbClr val="720B55"/>
                </a:solidFill>
                <a:latin typeface="Now Bold"/>
              </a:rPr>
              <a:t>Black Positions and Integral Roles in Domestic and International Venues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5059545"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stretch>
              <a:fillRect/>
            </a:stretch>
          </a:blipFill>
        </p:spPr>
        <p:txBody>
          <a:bodyPr/>
          <a:lstStyle/>
          <a:p>
            <a:endParaRPr lang="en-US" dirty="0"/>
          </a:p>
        </p:txBody>
      </p:sp>
      <p:sp>
        <p:nvSpPr>
          <p:cNvPr id="3" name="Freeform 3"/>
          <p:cNvSpPr/>
          <p:nvPr/>
        </p:nvSpPr>
        <p:spPr>
          <a:xfrm>
            <a:off x="14938284" y="801740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txBody>
          <a:bodyPr/>
          <a:lstStyle/>
          <a:p>
            <a:endParaRPr lang="en-US" dirty="0"/>
          </a:p>
        </p:txBody>
      </p:sp>
      <p:sp>
        <p:nvSpPr>
          <p:cNvPr id="4" name="TextBox 4"/>
          <p:cNvSpPr txBox="1"/>
          <p:nvPr/>
        </p:nvSpPr>
        <p:spPr>
          <a:xfrm>
            <a:off x="275116" y="1927030"/>
            <a:ext cx="14110828" cy="7719766"/>
          </a:xfrm>
          <a:prstGeom prst="rect">
            <a:avLst/>
          </a:prstGeom>
        </p:spPr>
        <p:txBody>
          <a:bodyPr lIns="0" tIns="0" rIns="0" bIns="0" rtlCol="0" anchor="t">
            <a:spAutoFit/>
          </a:bodyPr>
          <a:lstStyle/>
          <a:p>
            <a:pPr>
              <a:lnSpc>
                <a:spcPts val="2992"/>
              </a:lnSpc>
            </a:pPr>
            <a:r>
              <a:rPr lang="en-US" sz="2137" spc="427" dirty="0">
                <a:solidFill>
                  <a:srgbClr val="720B55"/>
                </a:solidFill>
                <a:latin typeface="Now Bold"/>
              </a:rPr>
              <a:t>Students and Professionals in Domestic and International Venues (cont.)</a:t>
            </a:r>
          </a:p>
          <a:p>
            <a:pPr>
              <a:lnSpc>
                <a:spcPts val="2572"/>
              </a:lnSpc>
            </a:pPr>
            <a:endParaRPr lang="en-US" sz="2137" spc="427" dirty="0">
              <a:solidFill>
                <a:srgbClr val="720B55"/>
              </a:solidFill>
              <a:latin typeface="Now Bold"/>
            </a:endParaRPr>
          </a:p>
          <a:p>
            <a:pPr>
              <a:lnSpc>
                <a:spcPts val="2572"/>
              </a:lnSpc>
            </a:pPr>
            <a:r>
              <a:rPr lang="en-US" sz="1837" spc="367" dirty="0">
                <a:solidFill>
                  <a:srgbClr val="720B55"/>
                </a:solidFill>
                <a:latin typeface="Now Bold"/>
              </a:rPr>
              <a:t>Fulbright Fellowships </a:t>
            </a:r>
          </a:p>
          <a:p>
            <a:pPr>
              <a:lnSpc>
                <a:spcPts val="2572"/>
              </a:lnSpc>
            </a:pPr>
            <a:endParaRPr lang="en-US" sz="1837" spc="367" dirty="0">
              <a:solidFill>
                <a:srgbClr val="720B55"/>
              </a:solidFill>
              <a:latin typeface="Now Bold"/>
            </a:endParaRPr>
          </a:p>
          <a:p>
            <a:pPr>
              <a:lnSpc>
                <a:spcPts val="2852"/>
              </a:lnSpc>
            </a:pPr>
            <a:r>
              <a:rPr lang="en-US" sz="2037" spc="407" dirty="0">
                <a:solidFill>
                  <a:srgbClr val="720B55"/>
                </a:solidFill>
                <a:latin typeface="Now"/>
              </a:rPr>
              <a:t>              Established in 1946 from World War II surplus funds lead by   </a:t>
            </a:r>
          </a:p>
          <a:p>
            <a:pPr>
              <a:lnSpc>
                <a:spcPts val="2852"/>
              </a:lnSpc>
            </a:pPr>
            <a:r>
              <a:rPr lang="en-US" sz="2037" spc="407" dirty="0">
                <a:solidFill>
                  <a:srgbClr val="720B55"/>
                </a:solidFill>
                <a:latin typeface="Now"/>
              </a:rPr>
              <a:t>              Senator J. William Fulbright (Bureau of. Educational and  </a:t>
            </a:r>
          </a:p>
          <a:p>
            <a:pPr>
              <a:lnSpc>
                <a:spcPts val="2852"/>
              </a:lnSpc>
            </a:pPr>
            <a:r>
              <a:rPr lang="en-US" sz="2037" spc="407" dirty="0">
                <a:solidFill>
                  <a:srgbClr val="720B55"/>
                </a:solidFill>
                <a:latin typeface="Now"/>
              </a:rPr>
              <a:t>              Cultural Affairs, 2023) Lindsay, 2022; Lindsay 2021)</a:t>
            </a:r>
          </a:p>
          <a:p>
            <a:pPr>
              <a:lnSpc>
                <a:spcPts val="2852"/>
              </a:lnSpc>
            </a:pPr>
            <a:endParaRPr lang="en-US" sz="2037" spc="407" dirty="0">
              <a:solidFill>
                <a:srgbClr val="720B55"/>
              </a:solidFill>
              <a:latin typeface="Now"/>
            </a:endParaRPr>
          </a:p>
          <a:p>
            <a:pPr>
              <a:lnSpc>
                <a:spcPts val="2852"/>
              </a:lnSpc>
            </a:pPr>
            <a:r>
              <a:rPr lang="en-US" sz="2037" spc="407" dirty="0">
                <a:solidFill>
                  <a:srgbClr val="720B55"/>
                </a:solidFill>
                <a:latin typeface="Now"/>
              </a:rPr>
              <a:t>              Over 4000,000 alumni, involving 160 countries on six</a:t>
            </a:r>
          </a:p>
          <a:p>
            <a:pPr>
              <a:lnSpc>
                <a:spcPts val="2852"/>
              </a:lnSpc>
            </a:pPr>
            <a:r>
              <a:rPr lang="en-US" sz="2037" spc="407" dirty="0">
                <a:solidFill>
                  <a:srgbClr val="720B55"/>
                </a:solidFill>
                <a:latin typeface="Now"/>
              </a:rPr>
              <a:t>              continents</a:t>
            </a:r>
          </a:p>
          <a:p>
            <a:pPr>
              <a:lnSpc>
                <a:spcPts val="2852"/>
              </a:lnSpc>
            </a:pPr>
            <a:endParaRPr lang="en-US" sz="2037" spc="407" dirty="0">
              <a:solidFill>
                <a:srgbClr val="720B55"/>
              </a:solidFill>
              <a:latin typeface="Now"/>
            </a:endParaRPr>
          </a:p>
          <a:p>
            <a:pPr>
              <a:lnSpc>
                <a:spcPts val="2852"/>
              </a:lnSpc>
            </a:pPr>
            <a:r>
              <a:rPr lang="en-US" sz="2037" spc="407" dirty="0">
                <a:solidFill>
                  <a:srgbClr val="720B55"/>
                </a:solidFill>
                <a:latin typeface="Now"/>
              </a:rPr>
              <a:t>              6% of American applicants are Black (Bureau of Educational</a:t>
            </a:r>
          </a:p>
          <a:p>
            <a:pPr>
              <a:lnSpc>
                <a:spcPts val="2852"/>
              </a:lnSpc>
            </a:pPr>
            <a:r>
              <a:rPr lang="en-US" sz="2037" spc="407" dirty="0">
                <a:solidFill>
                  <a:srgbClr val="720B55"/>
                </a:solidFill>
                <a:latin typeface="Now"/>
              </a:rPr>
              <a:t>              and Cultural Affairs, 2022-November</a:t>
            </a:r>
          </a:p>
          <a:p>
            <a:pPr>
              <a:lnSpc>
                <a:spcPts val="2852"/>
              </a:lnSpc>
            </a:pPr>
            <a:r>
              <a:rPr lang="en-US" sz="2037" spc="407" dirty="0">
                <a:solidFill>
                  <a:srgbClr val="720B55"/>
                </a:solidFill>
                <a:latin typeface="Now"/>
              </a:rPr>
              <a:t>                    1). Academic Peace Corps, stated by a former Executive  </a:t>
            </a:r>
          </a:p>
          <a:p>
            <a:pPr>
              <a:lnSpc>
                <a:spcPts val="2852"/>
              </a:lnSpc>
            </a:pPr>
            <a:r>
              <a:rPr lang="en-US" sz="2037" spc="407" dirty="0">
                <a:solidFill>
                  <a:srgbClr val="720B55"/>
                </a:solidFill>
                <a:latin typeface="Now"/>
              </a:rPr>
              <a:t>                        Vice President and Provost at Penn State</a:t>
            </a:r>
          </a:p>
          <a:p>
            <a:pPr>
              <a:lnSpc>
                <a:spcPts val="2852"/>
              </a:lnSpc>
            </a:pPr>
            <a:r>
              <a:rPr lang="en-US" sz="2037" spc="407" dirty="0">
                <a:solidFill>
                  <a:srgbClr val="720B55"/>
                </a:solidFill>
                <a:latin typeface="Now"/>
              </a:rPr>
              <a:t>                        University – regarding Fulbrights to Africa and </a:t>
            </a:r>
          </a:p>
          <a:p>
            <a:pPr>
              <a:lnSpc>
                <a:spcPts val="2852"/>
              </a:lnSpc>
            </a:pPr>
            <a:r>
              <a:rPr lang="en-US" sz="2037" spc="407" dirty="0">
                <a:solidFill>
                  <a:srgbClr val="720B55"/>
                </a:solidFill>
                <a:latin typeface="Now"/>
              </a:rPr>
              <a:t>                        developing countries (Lindsay, 2022)</a:t>
            </a:r>
          </a:p>
          <a:p>
            <a:pPr>
              <a:lnSpc>
                <a:spcPts val="2572"/>
              </a:lnSpc>
            </a:pPr>
            <a:endParaRPr lang="en-US" sz="2037" spc="407" dirty="0">
              <a:solidFill>
                <a:srgbClr val="720B55"/>
              </a:solidFill>
              <a:latin typeface="Now"/>
            </a:endParaRPr>
          </a:p>
          <a:p>
            <a:pPr>
              <a:lnSpc>
                <a:spcPts val="1782"/>
              </a:lnSpc>
            </a:pPr>
            <a:endParaRPr lang="en-US" sz="2037" spc="407" dirty="0">
              <a:solidFill>
                <a:srgbClr val="720B55"/>
              </a:solidFill>
              <a:latin typeface="Now"/>
            </a:endParaRPr>
          </a:p>
          <a:p>
            <a:pPr>
              <a:lnSpc>
                <a:spcPts val="2310"/>
              </a:lnSpc>
            </a:pPr>
            <a:r>
              <a:rPr lang="en-US" sz="1650" spc="330" dirty="0">
                <a:solidFill>
                  <a:srgbClr val="720B55"/>
                </a:solidFill>
                <a:latin typeface="Now Bold"/>
              </a:rPr>
              <a:t>Beverly Lindsay -- Fulbright at University of Lampung in Lampung Province in Indonesia, on Sumatra Island.  Dr. Lindsay team-taught research methods and presentations to the medical faculty at the University. (Fall 2013)</a:t>
            </a:r>
          </a:p>
          <a:p>
            <a:pPr>
              <a:lnSpc>
                <a:spcPts val="2222"/>
              </a:lnSpc>
              <a:spcBef>
                <a:spcPct val="0"/>
              </a:spcBef>
            </a:pPr>
            <a:endParaRPr lang="en-US" sz="1650" spc="330" dirty="0">
              <a:solidFill>
                <a:srgbClr val="720B55"/>
              </a:solidFill>
              <a:latin typeface="Now Bold"/>
            </a:endParaRPr>
          </a:p>
        </p:txBody>
      </p:sp>
      <p:grpSp>
        <p:nvGrpSpPr>
          <p:cNvPr id="5" name="Group 5"/>
          <p:cNvGrpSpPr>
            <a:grpSpLocks noChangeAspect="1"/>
          </p:cNvGrpSpPr>
          <p:nvPr/>
        </p:nvGrpSpPr>
        <p:grpSpPr>
          <a:xfrm>
            <a:off x="12906635" y="2972985"/>
            <a:ext cx="4539321" cy="4434255"/>
            <a:chOff x="0" y="0"/>
            <a:chExt cx="4828540" cy="4716780"/>
          </a:xfrm>
        </p:grpSpPr>
        <p:sp>
          <p:nvSpPr>
            <p:cNvPr id="6" name="Freeform 6"/>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26814" r="-26814"/>
              </a:stretch>
            </a:blipFill>
          </p:spPr>
          <p:txBody>
            <a:bodyPr/>
            <a:lstStyle/>
            <a:p>
              <a:endParaRPr lang="en-US" dirty="0"/>
            </a:p>
          </p:txBody>
        </p:sp>
      </p:grpSp>
      <p:sp>
        <p:nvSpPr>
          <p:cNvPr id="7" name="TextBox 7"/>
          <p:cNvSpPr txBox="1"/>
          <p:nvPr/>
        </p:nvSpPr>
        <p:spPr>
          <a:xfrm>
            <a:off x="242838" y="662223"/>
            <a:ext cx="17802325" cy="477847"/>
          </a:xfrm>
          <a:prstGeom prst="rect">
            <a:avLst/>
          </a:prstGeom>
        </p:spPr>
        <p:txBody>
          <a:bodyPr lIns="0" tIns="0" rIns="0" bIns="0" rtlCol="0" anchor="t">
            <a:spAutoFit/>
          </a:bodyPr>
          <a:lstStyle/>
          <a:p>
            <a:pPr algn="ctr">
              <a:lnSpc>
                <a:spcPts val="3877"/>
              </a:lnSpc>
              <a:spcBef>
                <a:spcPct val="0"/>
              </a:spcBef>
            </a:pPr>
            <a:r>
              <a:rPr lang="en-US" sz="2769" spc="553" dirty="0">
                <a:solidFill>
                  <a:srgbClr val="720B55"/>
                </a:solidFill>
                <a:latin typeface="Now Bold"/>
              </a:rPr>
              <a:t>Black Positions and Integral Roles in Domestic and International Venues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5059545"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stretch>
              <a:fillRect/>
            </a:stretch>
          </a:blipFill>
        </p:spPr>
        <p:txBody>
          <a:bodyPr/>
          <a:lstStyle/>
          <a:p>
            <a:endParaRPr lang="en-US" dirty="0"/>
          </a:p>
        </p:txBody>
      </p:sp>
      <p:sp>
        <p:nvSpPr>
          <p:cNvPr id="3" name="AutoShape 3"/>
          <p:cNvSpPr/>
          <p:nvPr/>
        </p:nvSpPr>
        <p:spPr>
          <a:xfrm>
            <a:off x="6008203" y="2497270"/>
            <a:ext cx="5181415" cy="0"/>
          </a:xfrm>
          <a:prstGeom prst="line">
            <a:avLst/>
          </a:prstGeom>
          <a:ln w="47625" cap="flat">
            <a:solidFill>
              <a:srgbClr val="720B55"/>
            </a:solidFill>
            <a:prstDash val="solid"/>
            <a:headEnd type="none" w="sm" len="sm"/>
            <a:tailEnd type="none" w="sm" len="sm"/>
          </a:ln>
        </p:spPr>
        <p:txBody>
          <a:bodyPr/>
          <a:lstStyle/>
          <a:p>
            <a:endParaRPr lang="en-US" dirty="0"/>
          </a:p>
        </p:txBody>
      </p:sp>
      <p:sp>
        <p:nvSpPr>
          <p:cNvPr id="4" name="Freeform 4"/>
          <p:cNvSpPr/>
          <p:nvPr/>
        </p:nvSpPr>
        <p:spPr>
          <a:xfrm>
            <a:off x="14938284" y="801740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txBody>
          <a:bodyPr/>
          <a:lstStyle/>
          <a:p>
            <a:endParaRPr lang="en-US" dirty="0"/>
          </a:p>
        </p:txBody>
      </p:sp>
      <p:sp>
        <p:nvSpPr>
          <p:cNvPr id="5" name="TextBox 5"/>
          <p:cNvSpPr txBox="1"/>
          <p:nvPr/>
        </p:nvSpPr>
        <p:spPr>
          <a:xfrm>
            <a:off x="275116" y="2772709"/>
            <a:ext cx="17737768" cy="2570127"/>
          </a:xfrm>
          <a:prstGeom prst="rect">
            <a:avLst/>
          </a:prstGeom>
        </p:spPr>
        <p:txBody>
          <a:bodyPr lIns="0" tIns="0" rIns="0" bIns="0" rtlCol="0" anchor="t">
            <a:spAutoFit/>
          </a:bodyPr>
          <a:lstStyle/>
          <a:p>
            <a:pPr>
              <a:lnSpc>
                <a:spcPts val="3400"/>
              </a:lnSpc>
            </a:pPr>
            <a:endParaRPr dirty="0"/>
          </a:p>
          <a:p>
            <a:pPr>
              <a:lnSpc>
                <a:spcPts val="3400"/>
              </a:lnSpc>
            </a:pPr>
            <a:r>
              <a:rPr lang="en-US" sz="2428" spc="485" dirty="0">
                <a:solidFill>
                  <a:srgbClr val="720B55"/>
                </a:solidFill>
                <a:latin typeface="Now"/>
              </a:rPr>
              <a:t>Ford Foundation Grant for Women’s Leadership Institute—Division of Social Sciences – University of California-Riverside included Indonesian and Myanmar women presidents/rectors, deans from Lindsay Fulbrights in Indonesia and Myanmar University Deans from Indonesia and Drs. Lindsay and Moses</a:t>
            </a:r>
          </a:p>
          <a:p>
            <a:pPr>
              <a:lnSpc>
                <a:spcPts val="3090"/>
              </a:lnSpc>
              <a:spcBef>
                <a:spcPct val="0"/>
              </a:spcBef>
            </a:pPr>
            <a:endParaRPr lang="en-US" sz="2428" spc="485" dirty="0">
              <a:solidFill>
                <a:srgbClr val="720B55"/>
              </a:solidFill>
              <a:latin typeface="Now"/>
            </a:endParaRPr>
          </a:p>
        </p:txBody>
      </p:sp>
      <p:grpSp>
        <p:nvGrpSpPr>
          <p:cNvPr id="6" name="Group 6"/>
          <p:cNvGrpSpPr>
            <a:grpSpLocks noChangeAspect="1"/>
          </p:cNvGrpSpPr>
          <p:nvPr/>
        </p:nvGrpSpPr>
        <p:grpSpPr>
          <a:xfrm>
            <a:off x="10011400" y="5143500"/>
            <a:ext cx="5048145" cy="4931302"/>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9724" r="-9724"/>
              </a:stretch>
            </a:blipFill>
          </p:spPr>
          <p:txBody>
            <a:bodyPr/>
            <a:lstStyle/>
            <a:p>
              <a:endParaRPr lang="en-US" dirty="0"/>
            </a:p>
          </p:txBody>
        </p:sp>
      </p:grpSp>
      <p:sp>
        <p:nvSpPr>
          <p:cNvPr id="8" name="TextBox 8"/>
          <p:cNvSpPr txBox="1"/>
          <p:nvPr/>
        </p:nvSpPr>
        <p:spPr>
          <a:xfrm>
            <a:off x="1854247" y="1163582"/>
            <a:ext cx="14175301" cy="1309875"/>
          </a:xfrm>
          <a:prstGeom prst="rect">
            <a:avLst/>
          </a:prstGeom>
        </p:spPr>
        <p:txBody>
          <a:bodyPr lIns="0" tIns="0" rIns="0" bIns="0" rtlCol="0" anchor="t">
            <a:spAutoFit/>
          </a:bodyPr>
          <a:lstStyle/>
          <a:p>
            <a:pPr algn="ctr">
              <a:lnSpc>
                <a:spcPts val="3457"/>
              </a:lnSpc>
            </a:pPr>
            <a:r>
              <a:rPr lang="en-US" sz="2469" spc="493" dirty="0">
                <a:solidFill>
                  <a:srgbClr val="720B55"/>
                </a:solidFill>
                <a:latin typeface="Now Bold"/>
              </a:rPr>
              <a:t>Sociologists and Collaborations with Organizations to Alleviate </a:t>
            </a:r>
          </a:p>
          <a:p>
            <a:pPr algn="ctr">
              <a:lnSpc>
                <a:spcPts val="3457"/>
              </a:lnSpc>
            </a:pPr>
            <a:r>
              <a:rPr lang="en-US" sz="2469" spc="493" dirty="0">
                <a:solidFill>
                  <a:srgbClr val="720B55"/>
                </a:solidFill>
                <a:latin typeface="Now Bold"/>
              </a:rPr>
              <a:t>Conflicts and Fears via Public Sociology </a:t>
            </a:r>
          </a:p>
          <a:p>
            <a:pPr algn="ctr">
              <a:lnSpc>
                <a:spcPts val="3457"/>
              </a:lnSpc>
              <a:spcBef>
                <a:spcPct val="0"/>
              </a:spcBef>
            </a:pPr>
            <a:endParaRPr lang="en-US" sz="2469" spc="493" dirty="0">
              <a:solidFill>
                <a:srgbClr val="720B55"/>
              </a:solidFill>
              <a:latin typeface="Now Bold"/>
            </a:endParaRPr>
          </a:p>
        </p:txBody>
      </p:sp>
      <p:sp>
        <p:nvSpPr>
          <p:cNvPr id="9" name="TextBox 9"/>
          <p:cNvSpPr txBox="1"/>
          <p:nvPr/>
        </p:nvSpPr>
        <p:spPr>
          <a:xfrm>
            <a:off x="2872405" y="6174275"/>
            <a:ext cx="6271595" cy="1206910"/>
          </a:xfrm>
          <a:prstGeom prst="rect">
            <a:avLst/>
          </a:prstGeom>
        </p:spPr>
        <p:txBody>
          <a:bodyPr lIns="0" tIns="0" rIns="0" bIns="0" rtlCol="0" anchor="t">
            <a:spAutoFit/>
          </a:bodyPr>
          <a:lstStyle/>
          <a:p>
            <a:pPr algn="ctr">
              <a:lnSpc>
                <a:spcPts val="3294"/>
              </a:lnSpc>
              <a:spcBef>
                <a:spcPct val="0"/>
              </a:spcBef>
            </a:pPr>
            <a:r>
              <a:rPr lang="en-US" sz="2352" spc="470" dirty="0">
                <a:solidFill>
                  <a:srgbClr val="000000"/>
                </a:solidFill>
                <a:latin typeface="Now"/>
              </a:rPr>
              <a:t>Result: Establishment of food banks via models at Cal State, San Bernardino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5059545"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stretch>
              <a:fillRect/>
            </a:stretch>
          </a:blipFill>
        </p:spPr>
        <p:txBody>
          <a:bodyPr/>
          <a:lstStyle/>
          <a:p>
            <a:endParaRPr lang="en-US" dirty="0"/>
          </a:p>
        </p:txBody>
      </p:sp>
      <p:sp>
        <p:nvSpPr>
          <p:cNvPr id="3" name="AutoShape 3"/>
          <p:cNvSpPr/>
          <p:nvPr/>
        </p:nvSpPr>
        <p:spPr>
          <a:xfrm>
            <a:off x="5811186" y="2534847"/>
            <a:ext cx="5181415" cy="0"/>
          </a:xfrm>
          <a:prstGeom prst="line">
            <a:avLst/>
          </a:prstGeom>
          <a:ln w="47625" cap="flat">
            <a:solidFill>
              <a:srgbClr val="720B55"/>
            </a:solidFill>
            <a:prstDash val="solid"/>
            <a:headEnd type="none" w="sm" len="sm"/>
            <a:tailEnd type="none" w="sm" len="sm"/>
          </a:ln>
        </p:spPr>
        <p:txBody>
          <a:bodyPr/>
          <a:lstStyle/>
          <a:p>
            <a:endParaRPr lang="en-US" dirty="0"/>
          </a:p>
        </p:txBody>
      </p:sp>
      <p:sp>
        <p:nvSpPr>
          <p:cNvPr id="4" name="Freeform 4"/>
          <p:cNvSpPr/>
          <p:nvPr/>
        </p:nvSpPr>
        <p:spPr>
          <a:xfrm>
            <a:off x="14938284" y="801740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txBody>
          <a:bodyPr/>
          <a:lstStyle/>
          <a:p>
            <a:endParaRPr lang="en-US" dirty="0"/>
          </a:p>
        </p:txBody>
      </p:sp>
      <p:grpSp>
        <p:nvGrpSpPr>
          <p:cNvPr id="5" name="Group 5"/>
          <p:cNvGrpSpPr>
            <a:grpSpLocks noChangeAspect="1"/>
          </p:cNvGrpSpPr>
          <p:nvPr/>
        </p:nvGrpSpPr>
        <p:grpSpPr>
          <a:xfrm>
            <a:off x="8962744" y="3117149"/>
            <a:ext cx="8032940" cy="4518472"/>
            <a:chOff x="0" y="0"/>
            <a:chExt cx="11289030" cy="6350000"/>
          </a:xfrm>
        </p:grpSpPr>
        <p:sp>
          <p:nvSpPr>
            <p:cNvPr id="6" name="Freeform 6"/>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4"/>
              <a:stretch>
                <a:fillRect t="-2270" b="-2270"/>
              </a:stretch>
            </a:blipFill>
          </p:spPr>
          <p:txBody>
            <a:bodyPr/>
            <a:lstStyle/>
            <a:p>
              <a:endParaRPr lang="en-US" dirty="0"/>
            </a:p>
          </p:txBody>
        </p:sp>
      </p:grpSp>
      <p:sp>
        <p:nvSpPr>
          <p:cNvPr id="7" name="TextBox 7"/>
          <p:cNvSpPr txBox="1"/>
          <p:nvPr/>
        </p:nvSpPr>
        <p:spPr>
          <a:xfrm>
            <a:off x="952672" y="2914166"/>
            <a:ext cx="7857621" cy="5011885"/>
          </a:xfrm>
          <a:prstGeom prst="rect">
            <a:avLst/>
          </a:prstGeom>
        </p:spPr>
        <p:txBody>
          <a:bodyPr lIns="0" tIns="0" rIns="0" bIns="0" rtlCol="0" anchor="t">
            <a:spAutoFit/>
          </a:bodyPr>
          <a:lstStyle/>
          <a:p>
            <a:pPr>
              <a:lnSpc>
                <a:spcPts val="3591"/>
              </a:lnSpc>
            </a:pPr>
            <a:endParaRPr dirty="0"/>
          </a:p>
          <a:p>
            <a:pPr>
              <a:lnSpc>
                <a:spcPts val="3591"/>
              </a:lnSpc>
            </a:pPr>
            <a:r>
              <a:rPr lang="en-US" sz="2565" spc="513" dirty="0">
                <a:solidFill>
                  <a:srgbClr val="000000"/>
                </a:solidFill>
                <a:latin typeface="Now"/>
              </a:rPr>
              <a:t>Drs. Lindsay and Moses with Myanmar University Rectors/Presidents as they receive their University of California-Riverside University Women’s Leadership Certificate. The photo and following caption appeared on the American Embassy, Yangon Facebook. </a:t>
            </a:r>
          </a:p>
          <a:p>
            <a:pPr>
              <a:lnSpc>
                <a:spcPts val="3102"/>
              </a:lnSpc>
              <a:spcBef>
                <a:spcPct val="0"/>
              </a:spcBef>
            </a:pPr>
            <a:endParaRPr lang="en-US" sz="2565" spc="513" dirty="0">
              <a:solidFill>
                <a:srgbClr val="000000"/>
              </a:solidFill>
              <a:latin typeface="Now"/>
            </a:endParaRPr>
          </a:p>
        </p:txBody>
      </p:sp>
      <p:sp>
        <p:nvSpPr>
          <p:cNvPr id="8" name="TextBox 8"/>
          <p:cNvSpPr txBox="1"/>
          <p:nvPr/>
        </p:nvSpPr>
        <p:spPr>
          <a:xfrm>
            <a:off x="1722643" y="1039608"/>
            <a:ext cx="14175301" cy="1309875"/>
          </a:xfrm>
          <a:prstGeom prst="rect">
            <a:avLst/>
          </a:prstGeom>
        </p:spPr>
        <p:txBody>
          <a:bodyPr lIns="0" tIns="0" rIns="0" bIns="0" rtlCol="0" anchor="t">
            <a:spAutoFit/>
          </a:bodyPr>
          <a:lstStyle/>
          <a:p>
            <a:pPr algn="ctr">
              <a:lnSpc>
                <a:spcPts val="3457"/>
              </a:lnSpc>
            </a:pPr>
            <a:r>
              <a:rPr lang="en-US" sz="2469" spc="493" dirty="0">
                <a:solidFill>
                  <a:srgbClr val="720B55"/>
                </a:solidFill>
                <a:latin typeface="Now Bold"/>
              </a:rPr>
              <a:t>Sociologists and Collaborations with Organizations to Alleviate </a:t>
            </a:r>
          </a:p>
          <a:p>
            <a:pPr algn="ctr">
              <a:lnSpc>
                <a:spcPts val="3457"/>
              </a:lnSpc>
            </a:pPr>
            <a:r>
              <a:rPr lang="en-US" sz="2469" spc="493" dirty="0">
                <a:solidFill>
                  <a:srgbClr val="720B55"/>
                </a:solidFill>
                <a:latin typeface="Now Bold"/>
              </a:rPr>
              <a:t>Conflicts and Fears via Public Sociology (cont.)</a:t>
            </a:r>
          </a:p>
          <a:p>
            <a:pPr algn="ctr">
              <a:lnSpc>
                <a:spcPts val="3457"/>
              </a:lnSpc>
              <a:spcBef>
                <a:spcPct val="0"/>
              </a:spcBef>
            </a:pPr>
            <a:endParaRPr lang="en-US" sz="2469" spc="493" dirty="0">
              <a:solidFill>
                <a:srgbClr val="720B55"/>
              </a:solidFill>
              <a:latin typeface="Now Bold"/>
            </a:endParaRPr>
          </a:p>
        </p:txBody>
      </p:sp>
      <p:sp>
        <p:nvSpPr>
          <p:cNvPr id="9" name="TextBox 9"/>
          <p:cNvSpPr txBox="1"/>
          <p:nvPr/>
        </p:nvSpPr>
        <p:spPr>
          <a:xfrm>
            <a:off x="1540174" y="8143404"/>
            <a:ext cx="14540239" cy="772580"/>
          </a:xfrm>
          <a:prstGeom prst="rect">
            <a:avLst/>
          </a:prstGeom>
        </p:spPr>
        <p:txBody>
          <a:bodyPr lIns="0" tIns="0" rIns="0" bIns="0" rtlCol="0" anchor="t">
            <a:spAutoFit/>
          </a:bodyPr>
          <a:lstStyle/>
          <a:p>
            <a:pPr algn="ctr">
              <a:lnSpc>
                <a:spcPts val="3090"/>
              </a:lnSpc>
              <a:spcBef>
                <a:spcPct val="0"/>
              </a:spcBef>
            </a:pPr>
            <a:r>
              <a:rPr lang="en-US" sz="2207" spc="441" dirty="0">
                <a:solidFill>
                  <a:srgbClr val="000000"/>
                </a:solidFill>
                <a:latin typeface="Now"/>
              </a:rPr>
              <a:t>Result:  Establishment of food banks (during Covid-19) via models at Cal State, San Bernardino and counseling services during Myanmar coup d’état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5059545"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stretch>
              <a:fillRect/>
            </a:stretch>
          </a:blipFill>
        </p:spPr>
        <p:txBody>
          <a:bodyPr/>
          <a:lstStyle/>
          <a:p>
            <a:endParaRPr lang="en-US" dirty="0"/>
          </a:p>
        </p:txBody>
      </p:sp>
      <p:sp>
        <p:nvSpPr>
          <p:cNvPr id="3" name="AutoShape 3"/>
          <p:cNvSpPr/>
          <p:nvPr/>
        </p:nvSpPr>
        <p:spPr>
          <a:xfrm>
            <a:off x="5542030" y="2534847"/>
            <a:ext cx="5181415" cy="0"/>
          </a:xfrm>
          <a:prstGeom prst="line">
            <a:avLst/>
          </a:prstGeom>
          <a:ln w="47625" cap="flat">
            <a:solidFill>
              <a:srgbClr val="720B55"/>
            </a:solidFill>
            <a:prstDash val="solid"/>
            <a:headEnd type="none" w="sm" len="sm"/>
            <a:tailEnd type="none" w="sm" len="sm"/>
          </a:ln>
        </p:spPr>
        <p:txBody>
          <a:bodyPr/>
          <a:lstStyle/>
          <a:p>
            <a:endParaRPr lang="en-US" dirty="0"/>
          </a:p>
        </p:txBody>
      </p:sp>
      <p:sp>
        <p:nvSpPr>
          <p:cNvPr id="4" name="Freeform 4"/>
          <p:cNvSpPr/>
          <p:nvPr/>
        </p:nvSpPr>
        <p:spPr>
          <a:xfrm>
            <a:off x="14938284" y="801740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txBody>
          <a:bodyPr/>
          <a:lstStyle/>
          <a:p>
            <a:endParaRPr lang="en-US" dirty="0"/>
          </a:p>
        </p:txBody>
      </p:sp>
      <p:sp>
        <p:nvSpPr>
          <p:cNvPr id="5" name="TextBox 5"/>
          <p:cNvSpPr txBox="1"/>
          <p:nvPr/>
        </p:nvSpPr>
        <p:spPr>
          <a:xfrm>
            <a:off x="1552170" y="3159996"/>
            <a:ext cx="15443513" cy="6870086"/>
          </a:xfrm>
          <a:prstGeom prst="rect">
            <a:avLst/>
          </a:prstGeom>
        </p:spPr>
        <p:txBody>
          <a:bodyPr lIns="0" tIns="0" rIns="0" bIns="0" rtlCol="0" anchor="t">
            <a:spAutoFit/>
          </a:bodyPr>
          <a:lstStyle/>
          <a:p>
            <a:pPr>
              <a:lnSpc>
                <a:spcPts val="2951"/>
              </a:lnSpc>
            </a:pPr>
            <a:r>
              <a:rPr lang="en-US" sz="2108" spc="421" dirty="0">
                <a:solidFill>
                  <a:srgbClr val="000000"/>
                </a:solidFill>
                <a:latin typeface="Now Bold"/>
              </a:rPr>
              <a:t> ဖုိ႔ဒ္ေဖာင္ေဒးရွင္းရဲ႕ကူညီပံ့ပုိးမႈနဲ႔ အေမရိကန္ျပည္ေထာင္စုမွာ ဒီလအတြင္း Institute on Women and Leadership in Post-Conflict and Transitional Societies အစီအစဥ္ကုိတက္ေရာက္ခဲ့ၾကသူ ျမန္မာႏုိင္ငံ တကၠသုိလ္ေတြက အမ်ဳိးသမီးေခါင္းေဆာင္ သုံးဦးအတြက္ ဂုဏ္ယူပါတယ္။ ရန္ကုန္တကၠသုိလ္က ေဒါက္တာဥမၼာေက်ာ္၊ ပုသိမ္တကၠသုိလ္က ေဒါက္တာ စီစီလွဘူးနဲ႔ ပဲခူးတကၠသုိလ္က ေဒါက္တာ ေအးေအးထြန္းတုိ႔ဟာ သူတုိ႔ရဲ႕ေခါင္းေဆာင္မႈအရည္အေသြးေတြကုိ ပုိမုိတုိးတက္ေစခဲ့ၿပီး အျခားေသာအမ်ဳိးသမီး ေခါင္းေဆာင္ေတြနဲ႔လည္း မိတ္ေဆြဖြဲ႔ၿပီး ကြန္ရက္ခ်ဲ႕ႏုိင္ခဲ့ပါတယ္။ က်န္ခဲ့တဲ့ႏွစ္က ၿမိတ္တကၠသုိလ္မွာ အလုပ္ေတြလုပ္ခဲ့ၿပီး ဒီအစီအစဥ္ျဖစ္ေျမာက္ေအာင္ေဆာင္ရြက္ခဲ့သူ ဖူးလ္ဘရုိက္ပညာရွင္ ဘဲဗားလီ လဲန္ေဆးကုိ ေက်းဇူးတင္ပါတယ္။</a:t>
            </a:r>
          </a:p>
          <a:p>
            <a:pPr>
              <a:lnSpc>
                <a:spcPts val="2951"/>
              </a:lnSpc>
            </a:pPr>
            <a:endParaRPr lang="en-US" sz="2108" spc="421" dirty="0">
              <a:solidFill>
                <a:srgbClr val="000000"/>
              </a:solidFill>
              <a:latin typeface="Now Bold"/>
            </a:endParaRPr>
          </a:p>
          <a:p>
            <a:pPr>
              <a:lnSpc>
                <a:spcPts val="2951"/>
              </a:lnSpc>
            </a:pPr>
            <a:r>
              <a:rPr lang="en-US" sz="2108" spc="421" dirty="0">
                <a:solidFill>
                  <a:srgbClr val="000000"/>
                </a:solidFill>
                <a:latin typeface="Now Bold"/>
              </a:rPr>
              <a:t>Translation:</a:t>
            </a:r>
            <a:r>
              <a:rPr lang="en-US" sz="2108" spc="421" dirty="0">
                <a:solidFill>
                  <a:srgbClr val="000000"/>
                </a:solidFill>
                <a:latin typeface="Now"/>
              </a:rPr>
              <a:t> Congratulations to three women university leaders from Myanmar who participated in the “Institute on Women and Leadership in Post-Conflict and Transitional Societies” sponsored by Ford Foundation in the United States this month! Dr. Omar Kyaw from Yangon University, Dr. SiSi Hla Bu from Pathein University, and Dr. Aye Patheon Tun from Bago University enhanced their leadership skills and built networks with other women leaders. Thanks to American Fulbrighter Beverly Lindsay, who worked at Myeik University last year, for helping to make this possible! </a:t>
            </a:r>
          </a:p>
          <a:p>
            <a:pPr>
              <a:lnSpc>
                <a:spcPts val="2612"/>
              </a:lnSpc>
              <a:spcBef>
                <a:spcPct val="0"/>
              </a:spcBef>
            </a:pPr>
            <a:endParaRPr lang="en-US" sz="2108" spc="421" dirty="0">
              <a:solidFill>
                <a:srgbClr val="000000"/>
              </a:solidFill>
              <a:latin typeface="Now"/>
            </a:endParaRPr>
          </a:p>
        </p:txBody>
      </p:sp>
      <p:sp>
        <p:nvSpPr>
          <p:cNvPr id="6" name="TextBox 6"/>
          <p:cNvSpPr txBox="1"/>
          <p:nvPr/>
        </p:nvSpPr>
        <p:spPr>
          <a:xfrm>
            <a:off x="1810379" y="981075"/>
            <a:ext cx="14175301" cy="1309875"/>
          </a:xfrm>
          <a:prstGeom prst="rect">
            <a:avLst/>
          </a:prstGeom>
        </p:spPr>
        <p:txBody>
          <a:bodyPr lIns="0" tIns="0" rIns="0" bIns="0" rtlCol="0" anchor="t">
            <a:spAutoFit/>
          </a:bodyPr>
          <a:lstStyle/>
          <a:p>
            <a:pPr algn="ctr">
              <a:lnSpc>
                <a:spcPts val="3457"/>
              </a:lnSpc>
            </a:pPr>
            <a:r>
              <a:rPr lang="en-US" sz="2469" spc="493" dirty="0">
                <a:solidFill>
                  <a:srgbClr val="720B55"/>
                </a:solidFill>
                <a:latin typeface="Now Bold"/>
              </a:rPr>
              <a:t>Sociologists and Collaborations with Organizations to Alleviate </a:t>
            </a:r>
          </a:p>
          <a:p>
            <a:pPr algn="ctr">
              <a:lnSpc>
                <a:spcPts val="3457"/>
              </a:lnSpc>
            </a:pPr>
            <a:r>
              <a:rPr lang="en-US" sz="2469" spc="493" dirty="0">
                <a:solidFill>
                  <a:srgbClr val="720B55"/>
                </a:solidFill>
                <a:latin typeface="Now Bold"/>
              </a:rPr>
              <a:t>Conflicts and Fears via Public Sociology </a:t>
            </a:r>
          </a:p>
          <a:p>
            <a:pPr algn="ctr">
              <a:lnSpc>
                <a:spcPts val="3457"/>
              </a:lnSpc>
              <a:spcBef>
                <a:spcPct val="0"/>
              </a:spcBef>
            </a:pPr>
            <a:endParaRPr lang="en-US" sz="2469" spc="493" dirty="0">
              <a:solidFill>
                <a:srgbClr val="720B55"/>
              </a:solidFill>
              <a:latin typeface="Now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5059545"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stretch>
              <a:fillRect/>
            </a:stretch>
          </a:blipFill>
        </p:spPr>
        <p:txBody>
          <a:bodyPr/>
          <a:lstStyle/>
          <a:p>
            <a:endParaRPr lang="en-US" dirty="0"/>
          </a:p>
        </p:txBody>
      </p:sp>
      <p:sp>
        <p:nvSpPr>
          <p:cNvPr id="3" name="AutoShape 3"/>
          <p:cNvSpPr/>
          <p:nvPr/>
        </p:nvSpPr>
        <p:spPr>
          <a:xfrm>
            <a:off x="6553293" y="1494019"/>
            <a:ext cx="5181415" cy="0"/>
          </a:xfrm>
          <a:prstGeom prst="line">
            <a:avLst/>
          </a:prstGeom>
          <a:ln w="47625" cap="flat">
            <a:solidFill>
              <a:srgbClr val="720B55"/>
            </a:solidFill>
            <a:prstDash val="solid"/>
            <a:headEnd type="none" w="sm" len="sm"/>
            <a:tailEnd type="none" w="sm" len="sm"/>
          </a:ln>
        </p:spPr>
        <p:txBody>
          <a:bodyPr/>
          <a:lstStyle/>
          <a:p>
            <a:endParaRPr lang="en-US" dirty="0"/>
          </a:p>
        </p:txBody>
      </p:sp>
      <p:sp>
        <p:nvSpPr>
          <p:cNvPr id="4" name="Freeform 4"/>
          <p:cNvSpPr/>
          <p:nvPr/>
        </p:nvSpPr>
        <p:spPr>
          <a:xfrm>
            <a:off x="14938284" y="801740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txBody>
          <a:bodyPr/>
          <a:lstStyle/>
          <a:p>
            <a:endParaRPr lang="en-US" dirty="0"/>
          </a:p>
        </p:txBody>
      </p:sp>
      <p:sp>
        <p:nvSpPr>
          <p:cNvPr id="5" name="TextBox 5"/>
          <p:cNvSpPr txBox="1"/>
          <p:nvPr/>
        </p:nvSpPr>
        <p:spPr>
          <a:xfrm>
            <a:off x="947859" y="1323680"/>
            <a:ext cx="13849423" cy="8700525"/>
          </a:xfrm>
          <a:prstGeom prst="rect">
            <a:avLst/>
          </a:prstGeom>
        </p:spPr>
        <p:txBody>
          <a:bodyPr lIns="0" tIns="0" rIns="0" bIns="0" rtlCol="0" anchor="t">
            <a:spAutoFit/>
          </a:bodyPr>
          <a:lstStyle/>
          <a:p>
            <a:pPr>
              <a:lnSpc>
                <a:spcPts val="3098"/>
              </a:lnSpc>
              <a:spcBef>
                <a:spcPct val="0"/>
              </a:spcBef>
            </a:pPr>
            <a:endParaRPr dirty="0"/>
          </a:p>
          <a:p>
            <a:pPr>
              <a:lnSpc>
                <a:spcPts val="3098"/>
              </a:lnSpc>
              <a:spcBef>
                <a:spcPct val="0"/>
              </a:spcBef>
            </a:pPr>
            <a:r>
              <a:rPr lang="en-US" sz="2213" spc="442" dirty="0">
                <a:solidFill>
                  <a:srgbClr val="720B55"/>
                </a:solidFill>
                <a:latin typeface="Now Bold"/>
              </a:rPr>
              <a:t>Covid -19 and fears of vaccines and hospitals</a:t>
            </a:r>
          </a:p>
          <a:p>
            <a:pPr>
              <a:lnSpc>
                <a:spcPts val="3098"/>
              </a:lnSpc>
              <a:spcBef>
                <a:spcPct val="0"/>
              </a:spcBef>
            </a:pPr>
            <a:endParaRPr lang="en-US" sz="2213" spc="442" dirty="0">
              <a:solidFill>
                <a:srgbClr val="720B55"/>
              </a:solidFill>
              <a:latin typeface="Now Bold"/>
            </a:endParaRPr>
          </a:p>
          <a:p>
            <a:pPr>
              <a:lnSpc>
                <a:spcPts val="2958"/>
              </a:lnSpc>
              <a:spcBef>
                <a:spcPct val="0"/>
              </a:spcBef>
            </a:pPr>
            <a:r>
              <a:rPr lang="en-US" sz="2113" spc="422" dirty="0">
                <a:solidFill>
                  <a:srgbClr val="720B55"/>
                </a:solidFill>
                <a:latin typeface="Now"/>
              </a:rPr>
              <a:t>      Registered Nurse Sandra Lindsay [Doctorate of Health Sciences], </a:t>
            </a:r>
          </a:p>
          <a:p>
            <a:pPr>
              <a:lnSpc>
                <a:spcPts val="2958"/>
              </a:lnSpc>
              <a:spcBef>
                <a:spcPct val="0"/>
              </a:spcBef>
            </a:pPr>
            <a:r>
              <a:rPr lang="en-US" sz="2113" spc="422" dirty="0">
                <a:solidFill>
                  <a:srgbClr val="720B55"/>
                </a:solidFill>
                <a:latin typeface="Now"/>
              </a:rPr>
              <a:t>      first American to receive government authorized Covid-19 vaccine </a:t>
            </a:r>
          </a:p>
          <a:p>
            <a:pPr>
              <a:lnSpc>
                <a:spcPts val="2958"/>
              </a:lnSpc>
              <a:spcBef>
                <a:spcPct val="0"/>
              </a:spcBef>
            </a:pPr>
            <a:r>
              <a:rPr lang="en-US" sz="2113" spc="422" dirty="0">
                <a:solidFill>
                  <a:srgbClr val="720B55"/>
                </a:solidFill>
                <a:latin typeface="Now"/>
              </a:rPr>
              <a:t>      (Santhanam, 2021) </a:t>
            </a:r>
          </a:p>
          <a:p>
            <a:pPr>
              <a:lnSpc>
                <a:spcPts val="3098"/>
              </a:lnSpc>
              <a:spcBef>
                <a:spcPct val="0"/>
              </a:spcBef>
            </a:pPr>
            <a:endParaRPr lang="en-US" sz="2113" spc="422" dirty="0">
              <a:solidFill>
                <a:srgbClr val="720B55"/>
              </a:solidFill>
              <a:latin typeface="Now"/>
            </a:endParaRPr>
          </a:p>
          <a:p>
            <a:pPr>
              <a:lnSpc>
                <a:spcPts val="3098"/>
              </a:lnSpc>
              <a:spcBef>
                <a:spcPct val="0"/>
              </a:spcBef>
            </a:pPr>
            <a:r>
              <a:rPr lang="en-US" sz="2213" spc="442" dirty="0">
                <a:solidFill>
                  <a:srgbClr val="720B55"/>
                </a:solidFill>
                <a:latin typeface="Now Bold"/>
              </a:rPr>
              <a:t>Black women, pregnancy, and childbirth</a:t>
            </a:r>
          </a:p>
          <a:p>
            <a:pPr>
              <a:lnSpc>
                <a:spcPts val="3098"/>
              </a:lnSpc>
              <a:spcBef>
                <a:spcPct val="0"/>
              </a:spcBef>
            </a:pPr>
            <a:r>
              <a:rPr lang="en-US" sz="2213" spc="442" dirty="0">
                <a:solidFill>
                  <a:srgbClr val="720B55"/>
                </a:solidFill>
                <a:latin typeface="Now"/>
              </a:rPr>
              <a:t>   </a:t>
            </a:r>
          </a:p>
          <a:p>
            <a:pPr>
              <a:lnSpc>
                <a:spcPts val="2958"/>
              </a:lnSpc>
              <a:spcBef>
                <a:spcPct val="0"/>
              </a:spcBef>
            </a:pPr>
            <a:r>
              <a:rPr lang="en-US" sz="2113" spc="422" dirty="0">
                <a:solidFill>
                  <a:srgbClr val="720B55"/>
                </a:solidFill>
                <a:latin typeface="Now"/>
              </a:rPr>
              <a:t>       May 2023 death of Olympic track star Tori Bowie [untreated </a:t>
            </a:r>
          </a:p>
          <a:p>
            <a:pPr>
              <a:lnSpc>
                <a:spcPts val="2958"/>
              </a:lnSpc>
              <a:spcBef>
                <a:spcPct val="0"/>
              </a:spcBef>
            </a:pPr>
            <a:r>
              <a:rPr lang="en-US" sz="2113" spc="422" dirty="0">
                <a:solidFill>
                  <a:srgbClr val="720B55"/>
                </a:solidFill>
                <a:latin typeface="Now"/>
              </a:rPr>
              <a:t>       preeclampsia, which led to eclampsia, her autopsy reported – high </a:t>
            </a:r>
          </a:p>
          <a:p>
            <a:pPr>
              <a:lnSpc>
                <a:spcPts val="2958"/>
              </a:lnSpc>
              <a:spcBef>
                <a:spcPct val="0"/>
              </a:spcBef>
            </a:pPr>
            <a:r>
              <a:rPr lang="en-US" sz="2113" spc="422" dirty="0">
                <a:solidFill>
                  <a:srgbClr val="720B55"/>
                </a:solidFill>
                <a:latin typeface="Now"/>
              </a:rPr>
              <a:t>       blood pressure and seizures]  (Lynch &amp; Reiss, 2023)</a:t>
            </a:r>
          </a:p>
          <a:p>
            <a:pPr>
              <a:lnSpc>
                <a:spcPts val="2958"/>
              </a:lnSpc>
              <a:spcBef>
                <a:spcPct val="0"/>
              </a:spcBef>
            </a:pPr>
            <a:endParaRPr lang="en-US" sz="2113" spc="422" dirty="0">
              <a:solidFill>
                <a:srgbClr val="720B55"/>
              </a:solidFill>
              <a:latin typeface="Now"/>
            </a:endParaRPr>
          </a:p>
          <a:p>
            <a:pPr>
              <a:lnSpc>
                <a:spcPts val="2958"/>
              </a:lnSpc>
              <a:spcBef>
                <a:spcPct val="0"/>
              </a:spcBef>
            </a:pPr>
            <a:r>
              <a:rPr lang="en-US" sz="2113" spc="422" dirty="0">
                <a:solidFill>
                  <a:srgbClr val="720B55"/>
                </a:solidFill>
                <a:latin typeface="Now"/>
              </a:rPr>
              <a:t>       Maternal deaths were 2.6 to 3 times higher among Black women </a:t>
            </a:r>
          </a:p>
          <a:p>
            <a:pPr>
              <a:lnSpc>
                <a:spcPts val="2958"/>
              </a:lnSpc>
              <a:spcBef>
                <a:spcPct val="0"/>
              </a:spcBef>
            </a:pPr>
            <a:r>
              <a:rPr lang="en-US" sz="2113" spc="422" dirty="0">
                <a:solidFill>
                  <a:srgbClr val="720B55"/>
                </a:solidFill>
                <a:latin typeface="Now"/>
              </a:rPr>
              <a:t>       compared to white women; 80% of deaths are preventable (CDC, </a:t>
            </a:r>
          </a:p>
          <a:p>
            <a:pPr>
              <a:lnSpc>
                <a:spcPts val="2958"/>
              </a:lnSpc>
              <a:spcBef>
                <a:spcPct val="0"/>
              </a:spcBef>
            </a:pPr>
            <a:r>
              <a:rPr lang="en-US" sz="2113" spc="422" dirty="0">
                <a:solidFill>
                  <a:srgbClr val="720B55"/>
                </a:solidFill>
                <a:latin typeface="Now"/>
              </a:rPr>
              <a:t>       2023)</a:t>
            </a:r>
          </a:p>
          <a:p>
            <a:pPr>
              <a:lnSpc>
                <a:spcPts val="3098"/>
              </a:lnSpc>
              <a:spcBef>
                <a:spcPct val="0"/>
              </a:spcBef>
            </a:pPr>
            <a:endParaRPr lang="en-US" sz="2113" spc="422" dirty="0">
              <a:solidFill>
                <a:srgbClr val="720B55"/>
              </a:solidFill>
              <a:latin typeface="Now"/>
            </a:endParaRPr>
          </a:p>
          <a:p>
            <a:pPr>
              <a:lnSpc>
                <a:spcPts val="2958"/>
              </a:lnSpc>
              <a:spcBef>
                <a:spcPct val="0"/>
              </a:spcBef>
            </a:pPr>
            <a:r>
              <a:rPr lang="en-US" sz="2113" spc="422" dirty="0">
                <a:solidFill>
                  <a:srgbClr val="720B55"/>
                </a:solidFill>
                <a:latin typeface="Now Bold"/>
              </a:rPr>
              <a:t>Tuskegee Experiments and Sexually Transmitted Infections (STIs) (Centers for Disease Control and Prevention, 2023)</a:t>
            </a:r>
          </a:p>
          <a:p>
            <a:pPr>
              <a:lnSpc>
                <a:spcPts val="2958"/>
              </a:lnSpc>
              <a:spcBef>
                <a:spcPct val="0"/>
              </a:spcBef>
            </a:pPr>
            <a:endParaRPr lang="en-US" sz="2113" spc="422" dirty="0">
              <a:solidFill>
                <a:srgbClr val="720B55"/>
              </a:solidFill>
              <a:latin typeface="Now Bold"/>
            </a:endParaRPr>
          </a:p>
          <a:p>
            <a:pPr>
              <a:lnSpc>
                <a:spcPts val="2958"/>
              </a:lnSpc>
              <a:spcBef>
                <a:spcPct val="0"/>
              </a:spcBef>
            </a:pPr>
            <a:r>
              <a:rPr lang="en-US" sz="2113" spc="422" dirty="0">
                <a:solidFill>
                  <a:srgbClr val="720B55"/>
                </a:solidFill>
                <a:latin typeface="Now Bold"/>
              </a:rPr>
              <a:t>Henrietta Lacks and Cervical cancer research (Cramer, 2023)</a:t>
            </a:r>
          </a:p>
          <a:p>
            <a:pPr>
              <a:lnSpc>
                <a:spcPts val="2958"/>
              </a:lnSpc>
              <a:spcBef>
                <a:spcPct val="0"/>
              </a:spcBef>
            </a:pPr>
            <a:r>
              <a:rPr lang="en-US" sz="2113" spc="422" dirty="0">
                <a:solidFill>
                  <a:srgbClr val="720B55"/>
                </a:solidFill>
                <a:latin typeface="Now"/>
              </a:rPr>
              <a:t> </a:t>
            </a:r>
          </a:p>
          <a:p>
            <a:pPr>
              <a:lnSpc>
                <a:spcPts val="2958"/>
              </a:lnSpc>
              <a:spcBef>
                <a:spcPct val="0"/>
              </a:spcBef>
            </a:pPr>
            <a:r>
              <a:rPr lang="en-US" sz="2113" spc="422" dirty="0">
                <a:solidFill>
                  <a:srgbClr val="720B55"/>
                </a:solidFill>
                <a:latin typeface="Now Bold"/>
              </a:rPr>
              <a:t>Current and future Drs. Corbetts and Fauci</a:t>
            </a:r>
          </a:p>
        </p:txBody>
      </p:sp>
      <p:sp>
        <p:nvSpPr>
          <p:cNvPr id="6" name="TextBox 6"/>
          <p:cNvSpPr txBox="1"/>
          <p:nvPr/>
        </p:nvSpPr>
        <p:spPr>
          <a:xfrm>
            <a:off x="1362058" y="315587"/>
            <a:ext cx="15897242" cy="968897"/>
          </a:xfrm>
          <a:prstGeom prst="rect">
            <a:avLst/>
          </a:prstGeom>
        </p:spPr>
        <p:txBody>
          <a:bodyPr lIns="0" tIns="0" rIns="0" bIns="0" rtlCol="0" anchor="t">
            <a:spAutoFit/>
          </a:bodyPr>
          <a:lstStyle/>
          <a:p>
            <a:pPr algn="ctr">
              <a:lnSpc>
                <a:spcPts val="3877"/>
              </a:lnSpc>
              <a:spcBef>
                <a:spcPct val="0"/>
              </a:spcBef>
            </a:pPr>
            <a:r>
              <a:rPr lang="en-US" sz="2769" spc="553" dirty="0">
                <a:solidFill>
                  <a:srgbClr val="720B55"/>
                </a:solidFill>
                <a:latin typeface="Now Bold"/>
              </a:rPr>
              <a:t>Sociologists and Collaborations with Organizations to Alleviate </a:t>
            </a:r>
          </a:p>
          <a:p>
            <a:pPr algn="ctr">
              <a:lnSpc>
                <a:spcPts val="3877"/>
              </a:lnSpc>
              <a:spcBef>
                <a:spcPct val="0"/>
              </a:spcBef>
            </a:pPr>
            <a:r>
              <a:rPr lang="en-US" sz="2769" spc="553" dirty="0">
                <a:solidFill>
                  <a:srgbClr val="720B55"/>
                </a:solidFill>
                <a:latin typeface="Now Bold"/>
              </a:rPr>
              <a:t>Conflicts and Fears via Public Sociology (Cont.)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5059545"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stretch>
              <a:fillRect/>
            </a:stretch>
          </a:blipFill>
        </p:spPr>
        <p:txBody>
          <a:bodyPr/>
          <a:lstStyle/>
          <a:p>
            <a:endParaRPr lang="en-US" dirty="0"/>
          </a:p>
        </p:txBody>
      </p:sp>
      <p:sp>
        <p:nvSpPr>
          <p:cNvPr id="3" name="AutoShape 3"/>
          <p:cNvSpPr/>
          <p:nvPr/>
        </p:nvSpPr>
        <p:spPr>
          <a:xfrm>
            <a:off x="6479501" y="1464351"/>
            <a:ext cx="5181415" cy="0"/>
          </a:xfrm>
          <a:prstGeom prst="line">
            <a:avLst/>
          </a:prstGeom>
          <a:ln w="47625" cap="flat">
            <a:solidFill>
              <a:srgbClr val="720B55"/>
            </a:solidFill>
            <a:prstDash val="solid"/>
            <a:headEnd type="none" w="sm" len="sm"/>
            <a:tailEnd type="none" w="sm" len="sm"/>
          </a:ln>
        </p:spPr>
        <p:txBody>
          <a:bodyPr/>
          <a:lstStyle/>
          <a:p>
            <a:endParaRPr lang="en-US" dirty="0"/>
          </a:p>
        </p:txBody>
      </p:sp>
      <p:sp>
        <p:nvSpPr>
          <p:cNvPr id="4" name="Freeform 4"/>
          <p:cNvSpPr/>
          <p:nvPr/>
        </p:nvSpPr>
        <p:spPr>
          <a:xfrm>
            <a:off x="14938284" y="801740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txBody>
          <a:bodyPr/>
          <a:lstStyle/>
          <a:p>
            <a:endParaRPr lang="en-US" dirty="0"/>
          </a:p>
        </p:txBody>
      </p:sp>
      <p:sp>
        <p:nvSpPr>
          <p:cNvPr id="5" name="TextBox 5"/>
          <p:cNvSpPr txBox="1"/>
          <p:nvPr/>
        </p:nvSpPr>
        <p:spPr>
          <a:xfrm>
            <a:off x="1467521" y="2206241"/>
            <a:ext cx="8798699" cy="6462538"/>
          </a:xfrm>
          <a:prstGeom prst="rect">
            <a:avLst/>
          </a:prstGeom>
        </p:spPr>
        <p:txBody>
          <a:bodyPr lIns="0" tIns="0" rIns="0" bIns="0" rtlCol="0" anchor="t">
            <a:spAutoFit/>
          </a:bodyPr>
          <a:lstStyle/>
          <a:p>
            <a:pPr>
              <a:lnSpc>
                <a:spcPts val="3478"/>
              </a:lnSpc>
            </a:pPr>
            <a:r>
              <a:rPr lang="en-US" sz="2484" spc="496" dirty="0">
                <a:solidFill>
                  <a:srgbClr val="000000"/>
                </a:solidFill>
                <a:latin typeface="Now Bold"/>
              </a:rPr>
              <a:t>Enhancing options for public sociology and public engagement in domestic and international venues </a:t>
            </a:r>
          </a:p>
          <a:p>
            <a:pPr>
              <a:lnSpc>
                <a:spcPts val="3478"/>
              </a:lnSpc>
            </a:pPr>
            <a:endParaRPr lang="en-US" sz="2484" spc="496" dirty="0">
              <a:solidFill>
                <a:srgbClr val="000000"/>
              </a:solidFill>
              <a:latin typeface="Now Bold"/>
            </a:endParaRPr>
          </a:p>
          <a:p>
            <a:pPr>
              <a:lnSpc>
                <a:spcPts val="3478"/>
              </a:lnSpc>
            </a:pPr>
            <a:r>
              <a:rPr lang="en-US" sz="2484" spc="496" dirty="0">
                <a:solidFill>
                  <a:srgbClr val="000000"/>
                </a:solidFill>
                <a:latin typeface="Now Bold"/>
              </a:rPr>
              <a:t>Ralph Bunche: “</a:t>
            </a:r>
            <a:r>
              <a:rPr lang="en-US" sz="2484" spc="496" dirty="0">
                <a:solidFill>
                  <a:srgbClr val="000000"/>
                </a:solidFill>
                <a:latin typeface="Now"/>
              </a:rPr>
              <a:t>We can never have too much preparation and training. We must adhere staunchly to the basic principle </a:t>
            </a:r>
          </a:p>
          <a:p>
            <a:pPr>
              <a:lnSpc>
                <a:spcPts val="3478"/>
              </a:lnSpc>
            </a:pPr>
            <a:r>
              <a:rPr lang="en-US" sz="2484" spc="496" dirty="0">
                <a:solidFill>
                  <a:srgbClr val="000000"/>
                </a:solidFill>
                <a:latin typeface="Now"/>
              </a:rPr>
              <a:t>that anything less than full equality is not enough. If we compromise on that principle our soul is dead.”</a:t>
            </a:r>
          </a:p>
          <a:p>
            <a:pPr>
              <a:lnSpc>
                <a:spcPts val="3478"/>
              </a:lnSpc>
            </a:pPr>
            <a:endParaRPr lang="en-US" sz="2484" spc="496" dirty="0">
              <a:solidFill>
                <a:srgbClr val="000000"/>
              </a:solidFill>
              <a:latin typeface="Now"/>
            </a:endParaRPr>
          </a:p>
          <a:p>
            <a:pPr>
              <a:lnSpc>
                <a:spcPts val="3005"/>
              </a:lnSpc>
              <a:spcBef>
                <a:spcPct val="0"/>
              </a:spcBef>
            </a:pPr>
            <a:r>
              <a:rPr lang="en-US" sz="2146" spc="429" dirty="0">
                <a:solidFill>
                  <a:srgbClr val="000000"/>
                </a:solidFill>
                <a:latin typeface="Now Bold"/>
              </a:rPr>
              <a:t>“May there be freedom, equality and brotherhood among all men. May there be morality in the relations among nations” (Bunche, 1950).</a:t>
            </a:r>
          </a:p>
        </p:txBody>
      </p:sp>
      <p:grpSp>
        <p:nvGrpSpPr>
          <p:cNvPr id="6" name="Group 6"/>
          <p:cNvGrpSpPr>
            <a:grpSpLocks noChangeAspect="1"/>
          </p:cNvGrpSpPr>
          <p:nvPr/>
        </p:nvGrpSpPr>
        <p:grpSpPr>
          <a:xfrm>
            <a:off x="12865841" y="2781061"/>
            <a:ext cx="3852167" cy="3763006"/>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13482" r="-13482"/>
              </a:stretch>
            </a:blipFill>
          </p:spPr>
          <p:txBody>
            <a:bodyPr/>
            <a:lstStyle/>
            <a:p>
              <a:endParaRPr lang="en-US" dirty="0"/>
            </a:p>
          </p:txBody>
        </p:sp>
      </p:grpSp>
      <p:sp>
        <p:nvSpPr>
          <p:cNvPr id="8" name="Freeform 8"/>
          <p:cNvSpPr/>
          <p:nvPr/>
        </p:nvSpPr>
        <p:spPr>
          <a:xfrm>
            <a:off x="8699162" y="6959095"/>
            <a:ext cx="549947" cy="354966"/>
          </a:xfrm>
          <a:custGeom>
            <a:avLst/>
            <a:gdLst/>
            <a:ahLst/>
            <a:cxnLst/>
            <a:rect l="l" t="t" r="r" b="b"/>
            <a:pathLst>
              <a:path w="549947" h="354966">
                <a:moveTo>
                  <a:pt x="0" y="0"/>
                </a:moveTo>
                <a:lnTo>
                  <a:pt x="549947" y="0"/>
                </a:lnTo>
                <a:lnTo>
                  <a:pt x="549947" y="354965"/>
                </a:lnTo>
                <a:lnTo>
                  <a:pt x="0" y="3549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9" name="TextBox 9"/>
          <p:cNvSpPr txBox="1"/>
          <p:nvPr/>
        </p:nvSpPr>
        <p:spPr>
          <a:xfrm>
            <a:off x="89933" y="651763"/>
            <a:ext cx="17960550" cy="812587"/>
          </a:xfrm>
          <a:prstGeom prst="rect">
            <a:avLst/>
          </a:prstGeom>
        </p:spPr>
        <p:txBody>
          <a:bodyPr lIns="0" tIns="0" rIns="0" bIns="0" rtlCol="0" anchor="t">
            <a:spAutoFit/>
          </a:bodyPr>
          <a:lstStyle/>
          <a:p>
            <a:pPr algn="ctr">
              <a:lnSpc>
                <a:spcPts val="3302"/>
              </a:lnSpc>
            </a:pPr>
            <a:r>
              <a:rPr lang="en-US" sz="2358" spc="471" dirty="0">
                <a:solidFill>
                  <a:srgbClr val="720B55"/>
                </a:solidFill>
                <a:latin typeface="Now Bold"/>
              </a:rPr>
              <a:t>Relationships between Public Sociology and Public Engagement amid Challenges </a:t>
            </a:r>
          </a:p>
          <a:p>
            <a:pPr algn="ctr">
              <a:lnSpc>
                <a:spcPts val="3302"/>
              </a:lnSpc>
              <a:spcBef>
                <a:spcPct val="0"/>
              </a:spcBef>
            </a:pPr>
            <a:endParaRPr lang="en-US" sz="2358" spc="471" dirty="0">
              <a:solidFill>
                <a:srgbClr val="720B55"/>
              </a:solidFill>
              <a:latin typeface="Now Bold"/>
            </a:endParaRPr>
          </a:p>
        </p:txBody>
      </p:sp>
      <p:sp>
        <p:nvSpPr>
          <p:cNvPr id="10" name="TextBox 10"/>
          <p:cNvSpPr txBox="1"/>
          <p:nvPr/>
        </p:nvSpPr>
        <p:spPr>
          <a:xfrm>
            <a:off x="11295848" y="6931220"/>
            <a:ext cx="6992152" cy="1086182"/>
          </a:xfrm>
          <a:prstGeom prst="rect">
            <a:avLst/>
          </a:prstGeom>
        </p:spPr>
        <p:txBody>
          <a:bodyPr lIns="0" tIns="0" rIns="0" bIns="0" rtlCol="0" anchor="t">
            <a:spAutoFit/>
          </a:bodyPr>
          <a:lstStyle/>
          <a:p>
            <a:pPr algn="ctr">
              <a:lnSpc>
                <a:spcPts val="2869"/>
              </a:lnSpc>
              <a:spcBef>
                <a:spcPct val="0"/>
              </a:spcBef>
            </a:pPr>
            <a:r>
              <a:rPr lang="en-US" sz="2049" spc="409" dirty="0">
                <a:solidFill>
                  <a:srgbClr val="000000"/>
                </a:solidFill>
                <a:latin typeface="Now Bold"/>
              </a:rPr>
              <a:t>DECEMBER 10,1950 (DR. BUNCHE VIEWING HIS NOBEL PEACE PRIZE MEDAL).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5059545"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stretch>
              <a:fillRect/>
            </a:stretch>
          </a:blipFill>
        </p:spPr>
        <p:txBody>
          <a:bodyPr/>
          <a:lstStyle/>
          <a:p>
            <a:endParaRPr lang="en-US" dirty="0"/>
          </a:p>
        </p:txBody>
      </p:sp>
      <p:sp>
        <p:nvSpPr>
          <p:cNvPr id="3" name="AutoShape 3"/>
          <p:cNvSpPr/>
          <p:nvPr/>
        </p:nvSpPr>
        <p:spPr>
          <a:xfrm>
            <a:off x="6366601" y="1586052"/>
            <a:ext cx="5181415" cy="0"/>
          </a:xfrm>
          <a:prstGeom prst="line">
            <a:avLst/>
          </a:prstGeom>
          <a:ln w="47625" cap="flat">
            <a:solidFill>
              <a:srgbClr val="720B55"/>
            </a:solidFill>
            <a:prstDash val="solid"/>
            <a:headEnd type="none" w="sm" len="sm"/>
            <a:tailEnd type="none" w="sm" len="sm"/>
          </a:ln>
        </p:spPr>
        <p:txBody>
          <a:bodyPr/>
          <a:lstStyle/>
          <a:p>
            <a:endParaRPr lang="en-US" dirty="0"/>
          </a:p>
        </p:txBody>
      </p:sp>
      <p:sp>
        <p:nvSpPr>
          <p:cNvPr id="4" name="Freeform 4"/>
          <p:cNvSpPr/>
          <p:nvPr/>
        </p:nvSpPr>
        <p:spPr>
          <a:xfrm>
            <a:off x="14938284" y="801740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txBody>
          <a:bodyPr/>
          <a:lstStyle/>
          <a:p>
            <a:endParaRPr lang="en-US" dirty="0"/>
          </a:p>
        </p:txBody>
      </p:sp>
      <p:grpSp>
        <p:nvGrpSpPr>
          <p:cNvPr id="5" name="Group 5"/>
          <p:cNvGrpSpPr>
            <a:grpSpLocks noChangeAspect="1"/>
          </p:cNvGrpSpPr>
          <p:nvPr/>
        </p:nvGrpSpPr>
        <p:grpSpPr>
          <a:xfrm>
            <a:off x="8516419" y="3000636"/>
            <a:ext cx="9326880" cy="5246304"/>
            <a:chOff x="0" y="0"/>
            <a:chExt cx="11289030" cy="6350000"/>
          </a:xfrm>
        </p:grpSpPr>
        <p:sp>
          <p:nvSpPr>
            <p:cNvPr id="6" name="Freeform 6"/>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4"/>
              <a:stretch>
                <a:fillRect t="-10860" b="-10860"/>
              </a:stretch>
            </a:blipFill>
          </p:spPr>
          <p:txBody>
            <a:bodyPr/>
            <a:lstStyle/>
            <a:p>
              <a:endParaRPr lang="en-US" dirty="0"/>
            </a:p>
          </p:txBody>
        </p:sp>
      </p:grpSp>
      <p:sp>
        <p:nvSpPr>
          <p:cNvPr id="7" name="TextBox 7"/>
          <p:cNvSpPr txBox="1"/>
          <p:nvPr/>
        </p:nvSpPr>
        <p:spPr>
          <a:xfrm>
            <a:off x="567752" y="3960339"/>
            <a:ext cx="7564985" cy="3279273"/>
          </a:xfrm>
          <a:prstGeom prst="rect">
            <a:avLst/>
          </a:prstGeom>
        </p:spPr>
        <p:txBody>
          <a:bodyPr lIns="0" tIns="0" rIns="0" bIns="0" rtlCol="0" anchor="t">
            <a:spAutoFit/>
          </a:bodyPr>
          <a:lstStyle/>
          <a:p>
            <a:pPr algn="ctr">
              <a:lnSpc>
                <a:spcPts val="3785"/>
              </a:lnSpc>
            </a:pPr>
            <a:r>
              <a:rPr lang="en-US" sz="2703" spc="540" dirty="0">
                <a:solidFill>
                  <a:srgbClr val="000000"/>
                </a:solidFill>
                <a:latin typeface="Now Bold"/>
              </a:rPr>
              <a:t>Nobel Peace Laureate Ralph Johnson Bunche blended social sciences and public engagement for peace, reconciliation, and civil rights.</a:t>
            </a:r>
          </a:p>
          <a:p>
            <a:pPr algn="ctr">
              <a:lnSpc>
                <a:spcPts val="3270"/>
              </a:lnSpc>
              <a:spcBef>
                <a:spcPct val="0"/>
              </a:spcBef>
            </a:pPr>
            <a:endParaRPr lang="en-US" sz="2703" spc="540" dirty="0">
              <a:solidFill>
                <a:srgbClr val="000000"/>
              </a:solidFill>
              <a:latin typeface="Now Bold"/>
            </a:endParaRPr>
          </a:p>
        </p:txBody>
      </p:sp>
      <p:sp>
        <p:nvSpPr>
          <p:cNvPr id="8" name="TextBox 8"/>
          <p:cNvSpPr txBox="1"/>
          <p:nvPr/>
        </p:nvSpPr>
        <p:spPr>
          <a:xfrm>
            <a:off x="-160678" y="771729"/>
            <a:ext cx="18235974" cy="838135"/>
          </a:xfrm>
          <a:prstGeom prst="rect">
            <a:avLst/>
          </a:prstGeom>
        </p:spPr>
        <p:txBody>
          <a:bodyPr lIns="0" tIns="0" rIns="0" bIns="0" rtlCol="0" anchor="t">
            <a:spAutoFit/>
          </a:bodyPr>
          <a:lstStyle/>
          <a:p>
            <a:pPr algn="ctr">
              <a:lnSpc>
                <a:spcPts val="3383"/>
              </a:lnSpc>
            </a:pPr>
            <a:r>
              <a:rPr lang="en-US" sz="2416" spc="483" dirty="0">
                <a:solidFill>
                  <a:srgbClr val="720B55"/>
                </a:solidFill>
                <a:latin typeface="Now Bold"/>
              </a:rPr>
              <a:t>Relationships between Public Sociology and Public Engagement amid Challenges </a:t>
            </a:r>
          </a:p>
          <a:p>
            <a:pPr algn="ctr">
              <a:lnSpc>
                <a:spcPts val="3383"/>
              </a:lnSpc>
              <a:spcBef>
                <a:spcPct val="0"/>
              </a:spcBef>
            </a:pPr>
            <a:endParaRPr lang="en-US" sz="2416" spc="483" dirty="0">
              <a:solidFill>
                <a:srgbClr val="720B55"/>
              </a:solidFill>
              <a:latin typeface="Now 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5059545"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stretch>
              <a:fillRect/>
            </a:stretch>
          </a:blipFill>
        </p:spPr>
        <p:txBody>
          <a:bodyPr/>
          <a:lstStyle/>
          <a:p>
            <a:endParaRPr lang="en-US" dirty="0"/>
          </a:p>
        </p:txBody>
      </p:sp>
      <p:sp>
        <p:nvSpPr>
          <p:cNvPr id="3" name="Freeform 3"/>
          <p:cNvSpPr/>
          <p:nvPr/>
        </p:nvSpPr>
        <p:spPr>
          <a:xfrm>
            <a:off x="14938284" y="801740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txBody>
          <a:bodyPr/>
          <a:lstStyle/>
          <a:p>
            <a:endParaRPr lang="en-US" dirty="0"/>
          </a:p>
        </p:txBody>
      </p:sp>
      <p:sp>
        <p:nvSpPr>
          <p:cNvPr id="4" name="TextBox 4"/>
          <p:cNvSpPr txBox="1"/>
          <p:nvPr/>
        </p:nvSpPr>
        <p:spPr>
          <a:xfrm>
            <a:off x="338538" y="204259"/>
            <a:ext cx="16920762" cy="15129013"/>
          </a:xfrm>
          <a:prstGeom prst="rect">
            <a:avLst/>
          </a:prstGeom>
        </p:spPr>
        <p:txBody>
          <a:bodyPr lIns="0" tIns="0" rIns="0" bIns="0" rtlCol="0" anchor="t">
            <a:spAutoFit/>
          </a:bodyPr>
          <a:lstStyle/>
          <a:p>
            <a:pPr>
              <a:lnSpc>
                <a:spcPts val="3079"/>
              </a:lnSpc>
              <a:spcBef>
                <a:spcPct val="0"/>
              </a:spcBef>
            </a:pPr>
            <a:r>
              <a:rPr lang="en-US" sz="2199" spc="439" dirty="0">
                <a:solidFill>
                  <a:srgbClr val="000000"/>
                </a:solidFill>
                <a:latin typeface="Now Bold"/>
              </a:rPr>
              <a:t>References*</a:t>
            </a:r>
          </a:p>
          <a:p>
            <a:pPr>
              <a:lnSpc>
                <a:spcPts val="3079"/>
              </a:lnSpc>
              <a:spcBef>
                <a:spcPct val="0"/>
              </a:spcBef>
            </a:pPr>
            <a:endParaRPr lang="en-US" sz="2199" spc="439" dirty="0">
              <a:solidFill>
                <a:srgbClr val="000000"/>
              </a:solidFill>
              <a:latin typeface="Now Bold"/>
            </a:endParaRPr>
          </a:p>
          <a:p>
            <a:pPr>
              <a:lnSpc>
                <a:spcPts val="3079"/>
              </a:lnSpc>
              <a:spcBef>
                <a:spcPct val="0"/>
              </a:spcBef>
            </a:pPr>
            <a:r>
              <a:rPr lang="en-US" sz="2199" spc="439" dirty="0">
                <a:solidFill>
                  <a:srgbClr val="000000"/>
                </a:solidFill>
                <a:latin typeface="Now"/>
              </a:rPr>
              <a:t>Arnson, Emily (2021, December 13).  Senior Julia Chaffers awarded Marshall Scholarship for graduate study in the UK.  Princeton, New Jersey: Princeton University, Office of Communications [https://www.princeton.edu/news/2021/12/13/senior-julia-chaffers-awarded-marshall-scholarship-graduate-study-uk]  Retrieved June 24, 2023</a:t>
            </a:r>
          </a:p>
          <a:p>
            <a:pPr>
              <a:lnSpc>
                <a:spcPts val="3079"/>
              </a:lnSpc>
              <a:spcBef>
                <a:spcPct val="0"/>
              </a:spcBef>
            </a:pPr>
            <a:r>
              <a:rPr lang="en-US" sz="2199" spc="439" dirty="0">
                <a:solidFill>
                  <a:srgbClr val="000000"/>
                </a:solidFill>
                <a:latin typeface="Now"/>
              </a:rPr>
              <a:t> </a:t>
            </a:r>
          </a:p>
          <a:p>
            <a:pPr>
              <a:lnSpc>
                <a:spcPts val="3079"/>
              </a:lnSpc>
              <a:spcBef>
                <a:spcPct val="0"/>
              </a:spcBef>
            </a:pPr>
            <a:r>
              <a:rPr lang="en-US" sz="2199" spc="439" dirty="0">
                <a:solidFill>
                  <a:srgbClr val="000000"/>
                </a:solidFill>
                <a:latin typeface="Now"/>
              </a:rPr>
              <a:t>Black Excellence News (ND)  “Ralph Bunche Nobel Peace Prize.”   [https://www.youtube.com/watch?v=K6QWMzTu4aY] Retrieved  June 28, 2023</a:t>
            </a:r>
          </a:p>
          <a:p>
            <a:pPr>
              <a:lnSpc>
                <a:spcPts val="3079"/>
              </a:lnSpc>
              <a:spcBef>
                <a:spcPct val="0"/>
              </a:spcBef>
            </a:pPr>
            <a:endParaRPr lang="en-US" sz="2199" spc="439" dirty="0">
              <a:solidFill>
                <a:srgbClr val="000000"/>
              </a:solidFill>
              <a:latin typeface="Now"/>
            </a:endParaRPr>
          </a:p>
          <a:p>
            <a:pPr>
              <a:lnSpc>
                <a:spcPts val="3079"/>
              </a:lnSpc>
              <a:spcBef>
                <a:spcPct val="0"/>
              </a:spcBef>
            </a:pPr>
            <a:r>
              <a:rPr lang="en-US" sz="2199" spc="439" dirty="0">
                <a:solidFill>
                  <a:srgbClr val="000000"/>
                </a:solidFill>
                <a:latin typeface="Now"/>
              </a:rPr>
              <a:t>Bunche, Ralph (December 10, 1950).   ‘Ralph Bunche Acceptance Speech’ Oslo, Norway: Nobel Prize Foundation [https://www.nobelprize.org/prizes/peace/1950/bunche/acceptance-speech/] Retrieved June 28, 2023</a:t>
            </a:r>
          </a:p>
          <a:p>
            <a:pPr>
              <a:lnSpc>
                <a:spcPts val="3079"/>
              </a:lnSpc>
              <a:spcBef>
                <a:spcPct val="0"/>
              </a:spcBef>
            </a:pPr>
            <a:endParaRPr lang="en-US" sz="2199" spc="439" dirty="0">
              <a:solidFill>
                <a:srgbClr val="000000"/>
              </a:solidFill>
              <a:latin typeface="Now"/>
            </a:endParaRPr>
          </a:p>
          <a:p>
            <a:pPr>
              <a:lnSpc>
                <a:spcPts val="3079"/>
              </a:lnSpc>
              <a:spcBef>
                <a:spcPct val="0"/>
              </a:spcBef>
            </a:pPr>
            <a:r>
              <a:rPr lang="en-US" sz="2199" spc="439" dirty="0">
                <a:solidFill>
                  <a:srgbClr val="000000"/>
                </a:solidFill>
                <a:latin typeface="Now"/>
              </a:rPr>
              <a:t>Burawoy, Michael(2021).  </a:t>
            </a:r>
            <a:r>
              <a:rPr lang="en-US" sz="2199" i="1" spc="439" dirty="0">
                <a:solidFill>
                  <a:srgbClr val="000000"/>
                </a:solidFill>
                <a:latin typeface="Now"/>
              </a:rPr>
              <a:t>Public Sociology</a:t>
            </a:r>
            <a:r>
              <a:rPr lang="en-US" sz="2199" spc="439" dirty="0">
                <a:solidFill>
                  <a:srgbClr val="000000"/>
                </a:solidFill>
                <a:latin typeface="Now"/>
              </a:rPr>
              <a:t>. Cambridge, UK: Polity Press </a:t>
            </a:r>
          </a:p>
          <a:p>
            <a:pPr>
              <a:lnSpc>
                <a:spcPts val="3079"/>
              </a:lnSpc>
              <a:spcBef>
                <a:spcPct val="0"/>
              </a:spcBef>
            </a:pPr>
            <a:endParaRPr lang="en-US" sz="2199" spc="439" dirty="0">
              <a:solidFill>
                <a:srgbClr val="000000"/>
              </a:solidFill>
              <a:latin typeface="Now"/>
            </a:endParaRPr>
          </a:p>
          <a:p>
            <a:pPr>
              <a:lnSpc>
                <a:spcPts val="3079"/>
              </a:lnSpc>
              <a:spcBef>
                <a:spcPct val="0"/>
              </a:spcBef>
            </a:pPr>
            <a:r>
              <a:rPr lang="en-US" sz="2199" spc="439" dirty="0">
                <a:solidFill>
                  <a:srgbClr val="000000"/>
                </a:solidFill>
                <a:latin typeface="Now"/>
              </a:rPr>
              <a:t>Bureau of Educational and Cultural Affairs (November 1, 2022).  “Fulbright: Diversity, Equity, Inclusion, and Access,”  Washington, DC:  Bureau of Educational and Cultural Affairs.   [eca.state.gov/Fulbright] Retrieved June 25, 2023.</a:t>
            </a:r>
          </a:p>
          <a:p>
            <a:pPr>
              <a:lnSpc>
                <a:spcPts val="3079"/>
              </a:lnSpc>
              <a:spcBef>
                <a:spcPct val="0"/>
              </a:spcBef>
            </a:pPr>
            <a:endParaRPr lang="en-US" sz="2199" spc="439" dirty="0">
              <a:solidFill>
                <a:srgbClr val="000000"/>
              </a:solidFill>
              <a:latin typeface="Now"/>
            </a:endParaRPr>
          </a:p>
          <a:p>
            <a:pPr>
              <a:lnSpc>
                <a:spcPts val="3079"/>
              </a:lnSpc>
              <a:spcBef>
                <a:spcPct val="0"/>
              </a:spcBef>
            </a:pPr>
            <a:r>
              <a:rPr lang="en-US" sz="2199" spc="439" dirty="0">
                <a:solidFill>
                  <a:srgbClr val="000000"/>
                </a:solidFill>
                <a:latin typeface="Now"/>
              </a:rPr>
              <a:t>Centers for Disease Control and Prevention (April 3, 2023).   “Working Together to Reduce Black Maternal Mortality,”  Atlanta, GA:  Centers for Disease Control and Prevention.</a:t>
            </a:r>
          </a:p>
          <a:p>
            <a:pPr>
              <a:lnSpc>
                <a:spcPts val="3079"/>
              </a:lnSpc>
              <a:spcBef>
                <a:spcPct val="0"/>
              </a:spcBef>
            </a:pPr>
            <a:r>
              <a:rPr lang="en-US" sz="2199" spc="439" dirty="0">
                <a:solidFill>
                  <a:srgbClr val="000000"/>
                </a:solidFill>
                <a:latin typeface="Now"/>
              </a:rPr>
              <a:t>[https://www.cdc.gov/healthequity/features/maternal-mortality/] Retrieved June 24, 2023.</a:t>
            </a:r>
          </a:p>
          <a:p>
            <a:pPr>
              <a:lnSpc>
                <a:spcPts val="3079"/>
              </a:lnSpc>
              <a:spcBef>
                <a:spcPct val="0"/>
              </a:spcBef>
            </a:pPr>
            <a:endParaRPr lang="en-US" sz="2199" spc="439" dirty="0">
              <a:solidFill>
                <a:srgbClr val="000000"/>
              </a:solidFill>
              <a:latin typeface="Now"/>
            </a:endParaRPr>
          </a:p>
          <a:p>
            <a:pPr>
              <a:lnSpc>
                <a:spcPts val="3079"/>
              </a:lnSpc>
              <a:spcBef>
                <a:spcPct val="0"/>
              </a:spcBef>
            </a:pPr>
            <a:endParaRPr lang="en-US" sz="2199" spc="439" dirty="0">
              <a:solidFill>
                <a:srgbClr val="000000"/>
              </a:solidFill>
              <a:latin typeface="Now"/>
            </a:endParaRPr>
          </a:p>
          <a:p>
            <a:pPr>
              <a:lnSpc>
                <a:spcPts val="3359"/>
              </a:lnSpc>
              <a:spcBef>
                <a:spcPct val="0"/>
              </a:spcBef>
            </a:pPr>
            <a:endParaRPr lang="en-US" sz="2199" spc="439" dirty="0">
              <a:solidFill>
                <a:srgbClr val="000000"/>
              </a:solidFill>
              <a:latin typeface="Now"/>
            </a:endParaRPr>
          </a:p>
          <a:p>
            <a:pPr>
              <a:lnSpc>
                <a:spcPts val="3079"/>
              </a:lnSpc>
              <a:spcBef>
                <a:spcPct val="0"/>
              </a:spcBef>
            </a:pPr>
            <a:endParaRPr lang="en-US" sz="2199" spc="439" dirty="0">
              <a:solidFill>
                <a:srgbClr val="000000"/>
              </a:solidFill>
              <a:latin typeface="Now"/>
            </a:endParaRPr>
          </a:p>
          <a:p>
            <a:pPr>
              <a:lnSpc>
                <a:spcPts val="3079"/>
              </a:lnSpc>
              <a:spcBef>
                <a:spcPct val="0"/>
              </a:spcBef>
            </a:pPr>
            <a:endParaRPr lang="en-US" sz="2199" spc="439" dirty="0">
              <a:solidFill>
                <a:srgbClr val="000000"/>
              </a:solidFill>
              <a:latin typeface="Now"/>
            </a:endParaRPr>
          </a:p>
          <a:p>
            <a:pPr>
              <a:lnSpc>
                <a:spcPts val="3079"/>
              </a:lnSpc>
              <a:spcBef>
                <a:spcPct val="0"/>
              </a:spcBef>
            </a:pPr>
            <a:endParaRPr lang="en-US" sz="2199" spc="439" dirty="0">
              <a:solidFill>
                <a:srgbClr val="000000"/>
              </a:solidFill>
              <a:latin typeface="Now"/>
            </a:endParaRPr>
          </a:p>
          <a:p>
            <a:pPr>
              <a:lnSpc>
                <a:spcPts val="3079"/>
              </a:lnSpc>
              <a:spcBef>
                <a:spcPct val="0"/>
              </a:spcBef>
            </a:pPr>
            <a:endParaRPr lang="en-US" sz="2199" spc="439" dirty="0">
              <a:solidFill>
                <a:srgbClr val="000000"/>
              </a:solidFill>
              <a:latin typeface="Now"/>
            </a:endParaRPr>
          </a:p>
          <a:p>
            <a:pPr>
              <a:lnSpc>
                <a:spcPts val="3079"/>
              </a:lnSpc>
              <a:spcBef>
                <a:spcPct val="0"/>
              </a:spcBef>
            </a:pPr>
            <a:endParaRPr lang="en-US" sz="2199" spc="439" dirty="0">
              <a:solidFill>
                <a:srgbClr val="000000"/>
              </a:solidFill>
              <a:latin typeface="Now"/>
            </a:endParaRPr>
          </a:p>
          <a:p>
            <a:pPr>
              <a:lnSpc>
                <a:spcPts val="3079"/>
              </a:lnSpc>
              <a:spcBef>
                <a:spcPct val="0"/>
              </a:spcBef>
            </a:pPr>
            <a:endParaRPr lang="en-US" sz="2199" spc="439" dirty="0">
              <a:solidFill>
                <a:srgbClr val="000000"/>
              </a:solidFill>
              <a:latin typeface="Now"/>
            </a:endParaRPr>
          </a:p>
          <a:p>
            <a:pPr>
              <a:lnSpc>
                <a:spcPts val="3079"/>
              </a:lnSpc>
              <a:spcBef>
                <a:spcPct val="0"/>
              </a:spcBef>
            </a:pPr>
            <a:endParaRPr lang="en-US" sz="2199" spc="439" dirty="0">
              <a:solidFill>
                <a:srgbClr val="000000"/>
              </a:solidFill>
              <a:latin typeface="Now"/>
            </a:endParaRPr>
          </a:p>
          <a:p>
            <a:pPr>
              <a:lnSpc>
                <a:spcPts val="3079"/>
              </a:lnSpc>
              <a:spcBef>
                <a:spcPct val="0"/>
              </a:spcBef>
            </a:pPr>
            <a:endParaRPr lang="en-US" sz="2199" spc="439" dirty="0">
              <a:solidFill>
                <a:srgbClr val="000000"/>
              </a:solidFill>
              <a:latin typeface="No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5059545"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stretch>
              <a:fillRect/>
            </a:stretch>
          </a:blipFill>
        </p:spPr>
        <p:txBody>
          <a:bodyPr/>
          <a:lstStyle/>
          <a:p>
            <a:endParaRPr lang="en-US" dirty="0"/>
          </a:p>
        </p:txBody>
      </p:sp>
      <p:sp>
        <p:nvSpPr>
          <p:cNvPr id="3" name="Freeform 3"/>
          <p:cNvSpPr/>
          <p:nvPr/>
        </p:nvSpPr>
        <p:spPr>
          <a:xfrm>
            <a:off x="14938284" y="801740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txBody>
          <a:bodyPr/>
          <a:lstStyle/>
          <a:p>
            <a:endParaRPr lang="en-US" dirty="0"/>
          </a:p>
        </p:txBody>
      </p:sp>
      <p:sp>
        <p:nvSpPr>
          <p:cNvPr id="4" name="TextBox 4"/>
          <p:cNvSpPr txBox="1"/>
          <p:nvPr/>
        </p:nvSpPr>
        <p:spPr>
          <a:xfrm>
            <a:off x="338538" y="204259"/>
            <a:ext cx="17730122" cy="9856866"/>
          </a:xfrm>
          <a:prstGeom prst="rect">
            <a:avLst/>
          </a:prstGeom>
        </p:spPr>
        <p:txBody>
          <a:bodyPr lIns="0" tIns="0" rIns="0" bIns="0" rtlCol="0" anchor="t">
            <a:spAutoFit/>
          </a:bodyPr>
          <a:lstStyle/>
          <a:p>
            <a:pPr>
              <a:lnSpc>
                <a:spcPts val="3499"/>
              </a:lnSpc>
            </a:pPr>
            <a:r>
              <a:rPr lang="en-US" sz="2499" spc="499" dirty="0">
                <a:solidFill>
                  <a:srgbClr val="000000"/>
                </a:solidFill>
                <a:latin typeface="Now Bold"/>
              </a:rPr>
              <a:t>References (cont.)</a:t>
            </a:r>
          </a:p>
          <a:p>
            <a:pPr>
              <a:lnSpc>
                <a:spcPts val="3499"/>
              </a:lnSpc>
              <a:spcBef>
                <a:spcPct val="0"/>
              </a:spcBef>
            </a:pPr>
            <a:endParaRPr lang="en-US" sz="2499" spc="499" dirty="0">
              <a:solidFill>
                <a:srgbClr val="000000"/>
              </a:solidFill>
              <a:latin typeface="Now Bold"/>
            </a:endParaRPr>
          </a:p>
          <a:p>
            <a:pPr>
              <a:lnSpc>
                <a:spcPts val="3499"/>
              </a:lnSpc>
              <a:spcBef>
                <a:spcPct val="0"/>
              </a:spcBef>
            </a:pPr>
            <a:r>
              <a:rPr lang="en-US" sz="2499" spc="499" dirty="0">
                <a:solidFill>
                  <a:srgbClr val="000000"/>
                </a:solidFill>
                <a:latin typeface="Now"/>
              </a:rPr>
              <a:t>Centers for Disease Control and Prevention (June 2023). “The USPHS Syphilis Study at Tuskegee,” Atlanta, GA: CDC [https://www.cdc.gov/tuskegee/index.html] Retrieved July 15, 2023</a:t>
            </a:r>
          </a:p>
          <a:p>
            <a:pPr>
              <a:lnSpc>
                <a:spcPts val="3499"/>
              </a:lnSpc>
              <a:spcBef>
                <a:spcPct val="0"/>
              </a:spcBef>
            </a:pPr>
            <a:endParaRPr lang="en-US" sz="2499" spc="499" dirty="0">
              <a:solidFill>
                <a:srgbClr val="000000"/>
              </a:solidFill>
              <a:latin typeface="Now"/>
            </a:endParaRPr>
          </a:p>
          <a:p>
            <a:pPr>
              <a:lnSpc>
                <a:spcPts val="3499"/>
              </a:lnSpc>
              <a:spcBef>
                <a:spcPct val="0"/>
              </a:spcBef>
            </a:pPr>
            <a:r>
              <a:rPr lang="en-US" sz="2499" spc="499" dirty="0">
                <a:solidFill>
                  <a:srgbClr val="000000"/>
                </a:solidFill>
                <a:latin typeface="Now"/>
              </a:rPr>
              <a:t>Cramer, Maria (October 15, 2021).  “Henrietta Lacks, Whose Cells Were Taken without Her Consent, Is Honored by W.H.O.,” New York: New York Times [https://www.nytimes.com/2021/10/13/science/henrietta-lacks-cells-who.html]  Retrieved July 15, 2023. </a:t>
            </a:r>
          </a:p>
          <a:p>
            <a:pPr>
              <a:lnSpc>
                <a:spcPts val="3499"/>
              </a:lnSpc>
              <a:spcBef>
                <a:spcPct val="0"/>
              </a:spcBef>
            </a:pPr>
            <a:r>
              <a:rPr lang="en-US" sz="2499" spc="499" dirty="0">
                <a:solidFill>
                  <a:srgbClr val="000000"/>
                </a:solidFill>
                <a:latin typeface="Now"/>
              </a:rPr>
              <a:t> </a:t>
            </a:r>
          </a:p>
          <a:p>
            <a:pPr>
              <a:lnSpc>
                <a:spcPts val="3499"/>
              </a:lnSpc>
              <a:spcBef>
                <a:spcPct val="0"/>
              </a:spcBef>
            </a:pPr>
            <a:r>
              <a:rPr lang="en-US" sz="2499" spc="499" dirty="0">
                <a:solidFill>
                  <a:srgbClr val="000000"/>
                </a:solidFill>
                <a:latin typeface="Now"/>
              </a:rPr>
              <a:t>Fulbright Association (April 2023), “Fulbright Prize for International Understanding,” Washington, DC:   Fulbright Association. [https://fulbright.org/programs/prize/]  Retrieved April 20, 2023.  </a:t>
            </a:r>
          </a:p>
          <a:p>
            <a:pPr>
              <a:lnSpc>
                <a:spcPts val="3499"/>
              </a:lnSpc>
              <a:spcBef>
                <a:spcPct val="0"/>
              </a:spcBef>
            </a:pPr>
            <a:endParaRPr lang="en-US" sz="2499" spc="499" dirty="0">
              <a:solidFill>
                <a:srgbClr val="000000"/>
              </a:solidFill>
              <a:latin typeface="Now"/>
            </a:endParaRPr>
          </a:p>
          <a:p>
            <a:pPr>
              <a:lnSpc>
                <a:spcPts val="3499"/>
              </a:lnSpc>
              <a:spcBef>
                <a:spcPct val="0"/>
              </a:spcBef>
            </a:pPr>
            <a:r>
              <a:rPr lang="en-US" sz="2499" spc="499" dirty="0">
                <a:solidFill>
                  <a:srgbClr val="000000"/>
                </a:solidFill>
                <a:latin typeface="Now"/>
              </a:rPr>
              <a:t>Kao, Kathryn (2021) “Adventurous Rhodes in Education: Phaidra Buchanan breaks new ground as UGA’s first African American Education Rhodes Scholar.” Athens, Georgia: Mary Frances Early College of Education Alumni Magazine. [https://explore.coe.uga.edu/adventurous-rhodes-in-education/index.html]  Retrieved June 24, 2023</a:t>
            </a:r>
          </a:p>
          <a:p>
            <a:pPr>
              <a:lnSpc>
                <a:spcPts val="3499"/>
              </a:lnSpc>
              <a:spcBef>
                <a:spcPct val="0"/>
              </a:spcBef>
            </a:pPr>
            <a:endParaRPr lang="en-US" sz="2499" spc="499" dirty="0">
              <a:solidFill>
                <a:srgbClr val="000000"/>
              </a:solidFill>
              <a:latin typeface="Now"/>
            </a:endParaRPr>
          </a:p>
          <a:p>
            <a:pPr>
              <a:lnSpc>
                <a:spcPts val="3499"/>
              </a:lnSpc>
              <a:spcBef>
                <a:spcPct val="0"/>
              </a:spcBef>
            </a:pPr>
            <a:endParaRPr lang="en-US" sz="2499" spc="499" dirty="0">
              <a:solidFill>
                <a:srgbClr val="000000"/>
              </a:solidFill>
              <a:latin typeface="N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5059545"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stretch>
              <a:fillRect/>
            </a:stretch>
          </a:blipFill>
        </p:spPr>
        <p:txBody>
          <a:bodyPr/>
          <a:lstStyle/>
          <a:p>
            <a:endParaRPr lang="en-US" dirty="0"/>
          </a:p>
        </p:txBody>
      </p:sp>
      <p:sp>
        <p:nvSpPr>
          <p:cNvPr id="3" name="Freeform 3"/>
          <p:cNvSpPr/>
          <p:nvPr/>
        </p:nvSpPr>
        <p:spPr>
          <a:xfrm>
            <a:off x="14938284" y="801740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txBody>
          <a:bodyPr/>
          <a:lstStyle/>
          <a:p>
            <a:endParaRPr lang="en-US" dirty="0"/>
          </a:p>
        </p:txBody>
      </p:sp>
      <p:sp>
        <p:nvSpPr>
          <p:cNvPr id="4" name="TextBox 4"/>
          <p:cNvSpPr txBox="1"/>
          <p:nvPr/>
        </p:nvSpPr>
        <p:spPr>
          <a:xfrm>
            <a:off x="1166915" y="4254072"/>
            <a:ext cx="16092385" cy="5215828"/>
          </a:xfrm>
          <a:prstGeom prst="rect">
            <a:avLst/>
          </a:prstGeom>
        </p:spPr>
        <p:txBody>
          <a:bodyPr lIns="0" tIns="0" rIns="0" bIns="0" rtlCol="0" anchor="t">
            <a:spAutoFit/>
          </a:bodyPr>
          <a:lstStyle/>
          <a:p>
            <a:pPr algn="ctr">
              <a:lnSpc>
                <a:spcPts val="2958"/>
              </a:lnSpc>
            </a:pPr>
            <a:r>
              <a:rPr lang="en-US" sz="2112" spc="422" dirty="0">
                <a:solidFill>
                  <a:srgbClr val="720B55"/>
                </a:solidFill>
                <a:latin typeface="Now Bold"/>
              </a:rPr>
              <a:t>In April 2023, the Fulbright Association convened its annual Awards Ceremony to present the Fulbright Prize, the most distinguished honor for those who made exemplary domestic and global contributions toward addressing challenges facing individuals and nations. Previous awardees include Nelson Mandela and Desmond Tutu. With introductory video remarks by former President Barack Obama, the 2023 recipients are: </a:t>
            </a:r>
          </a:p>
          <a:p>
            <a:pPr algn="ctr">
              <a:lnSpc>
                <a:spcPts val="2958"/>
              </a:lnSpc>
            </a:pPr>
            <a:r>
              <a:rPr lang="en-US" sz="2112" spc="422" dirty="0">
                <a:solidFill>
                  <a:srgbClr val="720B55"/>
                </a:solidFill>
                <a:latin typeface="Now Bold"/>
              </a:rPr>
              <a:t> </a:t>
            </a:r>
          </a:p>
          <a:p>
            <a:pPr algn="ctr">
              <a:lnSpc>
                <a:spcPts val="2958"/>
              </a:lnSpc>
            </a:pPr>
            <a:r>
              <a:rPr lang="en-US" sz="2112" spc="422" dirty="0">
                <a:solidFill>
                  <a:srgbClr val="720B55"/>
                </a:solidFill>
                <a:latin typeface="Now Bold"/>
              </a:rPr>
              <a:t> Dr. Kizzmekia Corbett and Dr. Anthony Fauci. Both led a National Institute of Health (NIH) team who conducted research leading to the development of a Covid-19 vaccine that saved the lives of billions of global citizens. Indeed, the Covid-19 vaccine and medications for HIV/AIDs – disproportionally affecting Black public and private health – are profound illustrations of public sociology and international affairs. </a:t>
            </a:r>
          </a:p>
          <a:p>
            <a:pPr algn="ctr">
              <a:lnSpc>
                <a:spcPts val="2465"/>
              </a:lnSpc>
            </a:pPr>
            <a:endParaRPr lang="en-US" sz="2112" spc="422" dirty="0">
              <a:solidFill>
                <a:srgbClr val="720B55"/>
              </a:solidFill>
              <a:latin typeface="Now Bold"/>
            </a:endParaRPr>
          </a:p>
        </p:txBody>
      </p:sp>
      <p:sp>
        <p:nvSpPr>
          <p:cNvPr id="5" name="TextBox 5"/>
          <p:cNvSpPr txBox="1"/>
          <p:nvPr/>
        </p:nvSpPr>
        <p:spPr>
          <a:xfrm>
            <a:off x="1983764" y="804956"/>
            <a:ext cx="13969529" cy="552900"/>
          </a:xfrm>
          <a:prstGeom prst="rect">
            <a:avLst/>
          </a:prstGeom>
        </p:spPr>
        <p:txBody>
          <a:bodyPr lIns="0" tIns="0" rIns="0" bIns="0" rtlCol="0" anchor="t">
            <a:spAutoFit/>
          </a:bodyPr>
          <a:lstStyle/>
          <a:p>
            <a:pPr algn="ctr">
              <a:lnSpc>
                <a:spcPts val="4437"/>
              </a:lnSpc>
              <a:spcBef>
                <a:spcPct val="0"/>
              </a:spcBef>
            </a:pPr>
            <a:r>
              <a:rPr lang="en-US" sz="3169" spc="633" dirty="0">
                <a:solidFill>
                  <a:srgbClr val="720B55"/>
                </a:solidFill>
                <a:latin typeface="Now Bold"/>
              </a:rPr>
              <a:t> PUBLIC SOCIOLOGY AND INTERNATIONAL AFFAIRS</a:t>
            </a:r>
          </a:p>
        </p:txBody>
      </p:sp>
      <p:sp>
        <p:nvSpPr>
          <p:cNvPr id="6" name="Freeform 6"/>
          <p:cNvSpPr/>
          <p:nvPr/>
        </p:nvSpPr>
        <p:spPr>
          <a:xfrm>
            <a:off x="15968687" y="2272220"/>
            <a:ext cx="742092" cy="478987"/>
          </a:xfrm>
          <a:custGeom>
            <a:avLst/>
            <a:gdLst/>
            <a:ahLst/>
            <a:cxnLst/>
            <a:rect l="l" t="t" r="r" b="b"/>
            <a:pathLst>
              <a:path w="742092" h="478987">
                <a:moveTo>
                  <a:pt x="0" y="0"/>
                </a:moveTo>
                <a:lnTo>
                  <a:pt x="742093" y="0"/>
                </a:lnTo>
                <a:lnTo>
                  <a:pt x="742093" y="478987"/>
                </a:lnTo>
                <a:lnTo>
                  <a:pt x="0" y="4789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7" name="TextBox 7"/>
          <p:cNvSpPr txBox="1"/>
          <p:nvPr/>
        </p:nvSpPr>
        <p:spPr>
          <a:xfrm>
            <a:off x="1639274" y="2301826"/>
            <a:ext cx="14874935" cy="1212924"/>
          </a:xfrm>
          <a:prstGeom prst="rect">
            <a:avLst/>
          </a:prstGeom>
        </p:spPr>
        <p:txBody>
          <a:bodyPr lIns="0" tIns="0" rIns="0" bIns="0" rtlCol="0" anchor="t">
            <a:spAutoFit/>
          </a:bodyPr>
          <a:lstStyle/>
          <a:p>
            <a:pPr algn="ctr">
              <a:lnSpc>
                <a:spcPts val="2438"/>
              </a:lnSpc>
              <a:spcBef>
                <a:spcPct val="0"/>
              </a:spcBef>
            </a:pPr>
            <a:r>
              <a:rPr lang="en-US" sz="1741" spc="348" dirty="0">
                <a:solidFill>
                  <a:srgbClr val="000000"/>
                </a:solidFill>
                <a:latin typeface="Now Bold"/>
              </a:rPr>
              <a:t>“We can never have too much preparation and training.  We must adhere staunchly to the basic principle that anything less than full equality is not enough.  </a:t>
            </a:r>
          </a:p>
          <a:p>
            <a:pPr algn="ctr">
              <a:lnSpc>
                <a:spcPts val="2438"/>
              </a:lnSpc>
              <a:spcBef>
                <a:spcPct val="0"/>
              </a:spcBef>
            </a:pPr>
            <a:r>
              <a:rPr lang="en-US" sz="1741" spc="348" dirty="0">
                <a:solidFill>
                  <a:srgbClr val="000000"/>
                </a:solidFill>
                <a:latin typeface="Now Bold"/>
              </a:rPr>
              <a:t> If we compromise on that principle our soul is dead.” </a:t>
            </a:r>
          </a:p>
          <a:p>
            <a:pPr algn="ctr">
              <a:lnSpc>
                <a:spcPts val="2438"/>
              </a:lnSpc>
              <a:spcBef>
                <a:spcPct val="0"/>
              </a:spcBef>
            </a:pPr>
            <a:r>
              <a:rPr lang="en-US" sz="1741" spc="348" dirty="0">
                <a:solidFill>
                  <a:srgbClr val="000000"/>
                </a:solidFill>
                <a:latin typeface="Now Bold"/>
              </a:rPr>
              <a:t>(Ralph Bunche, ND)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5059545"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stretch>
              <a:fillRect/>
            </a:stretch>
          </a:blipFill>
        </p:spPr>
        <p:txBody>
          <a:bodyPr/>
          <a:lstStyle/>
          <a:p>
            <a:endParaRPr lang="en-US" dirty="0"/>
          </a:p>
        </p:txBody>
      </p:sp>
      <p:sp>
        <p:nvSpPr>
          <p:cNvPr id="3" name="Freeform 3"/>
          <p:cNvSpPr/>
          <p:nvPr/>
        </p:nvSpPr>
        <p:spPr>
          <a:xfrm>
            <a:off x="14938284" y="801740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txBody>
          <a:bodyPr/>
          <a:lstStyle/>
          <a:p>
            <a:endParaRPr lang="en-US" dirty="0"/>
          </a:p>
        </p:txBody>
      </p:sp>
      <p:sp>
        <p:nvSpPr>
          <p:cNvPr id="4" name="TextBox 4"/>
          <p:cNvSpPr txBox="1"/>
          <p:nvPr/>
        </p:nvSpPr>
        <p:spPr>
          <a:xfrm>
            <a:off x="382406" y="233997"/>
            <a:ext cx="17423046" cy="14692997"/>
          </a:xfrm>
          <a:prstGeom prst="rect">
            <a:avLst/>
          </a:prstGeom>
        </p:spPr>
        <p:txBody>
          <a:bodyPr lIns="0" tIns="0" rIns="0" bIns="0" rtlCol="0" anchor="t">
            <a:spAutoFit/>
          </a:bodyPr>
          <a:lstStyle/>
          <a:p>
            <a:pPr>
              <a:lnSpc>
                <a:spcPts val="3079"/>
              </a:lnSpc>
              <a:spcBef>
                <a:spcPct val="0"/>
              </a:spcBef>
            </a:pPr>
            <a:r>
              <a:rPr lang="en-US" sz="2199" spc="439" dirty="0">
                <a:solidFill>
                  <a:srgbClr val="000000"/>
                </a:solidFill>
                <a:latin typeface="Now Bold"/>
              </a:rPr>
              <a:t>References (cont)</a:t>
            </a:r>
          </a:p>
          <a:p>
            <a:pPr>
              <a:lnSpc>
                <a:spcPts val="3079"/>
              </a:lnSpc>
              <a:spcBef>
                <a:spcPct val="0"/>
              </a:spcBef>
            </a:pPr>
            <a:endParaRPr lang="en-US" sz="2199" spc="439" dirty="0">
              <a:solidFill>
                <a:srgbClr val="000000"/>
              </a:solidFill>
              <a:latin typeface="Now Bold"/>
            </a:endParaRPr>
          </a:p>
          <a:p>
            <a:pPr>
              <a:lnSpc>
                <a:spcPts val="3079"/>
              </a:lnSpc>
              <a:spcBef>
                <a:spcPct val="0"/>
              </a:spcBef>
            </a:pPr>
            <a:r>
              <a:rPr lang="en-US" sz="2199" spc="439" dirty="0">
                <a:solidFill>
                  <a:srgbClr val="000000"/>
                </a:solidFill>
                <a:latin typeface="Now"/>
              </a:rPr>
              <a:t>Korgen, Kathleen &amp; White, Jonathan. (2023) </a:t>
            </a:r>
            <a:r>
              <a:rPr lang="en-US" sz="2199" i="1" spc="439" dirty="0">
                <a:solidFill>
                  <a:srgbClr val="000000"/>
                </a:solidFill>
                <a:latin typeface="Now"/>
              </a:rPr>
              <a:t>The Engaged Sociologist</a:t>
            </a:r>
            <a:r>
              <a:rPr lang="en-US" sz="2199" spc="439" dirty="0">
                <a:solidFill>
                  <a:srgbClr val="000000"/>
                </a:solidFill>
                <a:latin typeface="Now"/>
              </a:rPr>
              <a:t>. Los Angeles, CA: Sage.</a:t>
            </a:r>
          </a:p>
          <a:p>
            <a:pPr>
              <a:lnSpc>
                <a:spcPts val="3079"/>
              </a:lnSpc>
              <a:spcBef>
                <a:spcPct val="0"/>
              </a:spcBef>
            </a:pPr>
            <a:endParaRPr lang="en-US" sz="2199" spc="439" dirty="0">
              <a:solidFill>
                <a:srgbClr val="000000"/>
              </a:solidFill>
              <a:latin typeface="Now"/>
            </a:endParaRPr>
          </a:p>
          <a:p>
            <a:pPr>
              <a:lnSpc>
                <a:spcPts val="3079"/>
              </a:lnSpc>
              <a:spcBef>
                <a:spcPct val="0"/>
              </a:spcBef>
            </a:pPr>
            <a:r>
              <a:rPr lang="en-US" sz="2199" spc="439" dirty="0">
                <a:solidFill>
                  <a:srgbClr val="000000"/>
                </a:solidFill>
                <a:latin typeface="Now"/>
              </a:rPr>
              <a:t>Lindsay, Beverly. (Spring, 2023). “Diplomacy, Technology, and Intellectual Migration: Indispensable Nexus for Fostering Global Equity.” Pittsburgh, PA: Comparative and International Education Society. [https://cies2023.org/written-responses/diplomacy-technology-and-virtual-intellectual-migration-indispensable-nexus-for-fostering-global-equity/] Retrieved April 29, 2023 </a:t>
            </a:r>
          </a:p>
          <a:p>
            <a:pPr>
              <a:lnSpc>
                <a:spcPts val="3079"/>
              </a:lnSpc>
              <a:spcBef>
                <a:spcPct val="0"/>
              </a:spcBef>
            </a:pPr>
            <a:endParaRPr lang="en-US" sz="2199" spc="439" dirty="0">
              <a:solidFill>
                <a:srgbClr val="000000"/>
              </a:solidFill>
              <a:latin typeface="Now"/>
            </a:endParaRPr>
          </a:p>
          <a:p>
            <a:pPr>
              <a:lnSpc>
                <a:spcPts val="3079"/>
              </a:lnSpc>
              <a:spcBef>
                <a:spcPct val="0"/>
              </a:spcBef>
            </a:pPr>
            <a:r>
              <a:rPr lang="en-US" sz="2199" spc="439" dirty="0">
                <a:solidFill>
                  <a:srgbClr val="000000"/>
                </a:solidFill>
                <a:latin typeface="Now"/>
              </a:rPr>
              <a:t>Lindsay, Beverly </a:t>
            </a:r>
            <a:r>
              <a:rPr lang="en-US" sz="2199" i="1" spc="439" dirty="0">
                <a:solidFill>
                  <a:srgbClr val="000000"/>
                </a:solidFill>
                <a:latin typeface="Now"/>
              </a:rPr>
              <a:t>et al.</a:t>
            </a:r>
            <a:r>
              <a:rPr lang="en-US" sz="2199" spc="439" dirty="0">
                <a:solidFill>
                  <a:srgbClr val="000000"/>
                </a:solidFill>
                <a:latin typeface="Now"/>
              </a:rPr>
              <a:t>(2022). </a:t>
            </a:r>
            <a:r>
              <a:rPr lang="en-US" sz="2199" i="1" spc="439" dirty="0">
                <a:solidFill>
                  <a:srgbClr val="000000"/>
                </a:solidFill>
                <a:latin typeface="Now"/>
              </a:rPr>
              <a:t>Higher Education Policy in Developing and Western Nations</a:t>
            </a:r>
            <a:r>
              <a:rPr lang="en-US" sz="2199" spc="439" dirty="0">
                <a:solidFill>
                  <a:srgbClr val="000000"/>
                </a:solidFill>
                <a:latin typeface="Now"/>
              </a:rPr>
              <a:t>. London and Routledge: Routledge.</a:t>
            </a:r>
          </a:p>
          <a:p>
            <a:pPr>
              <a:lnSpc>
                <a:spcPts val="3079"/>
              </a:lnSpc>
              <a:spcBef>
                <a:spcPct val="0"/>
              </a:spcBef>
            </a:pPr>
            <a:endParaRPr lang="en-US" sz="2199" spc="439" dirty="0">
              <a:solidFill>
                <a:srgbClr val="000000"/>
              </a:solidFill>
              <a:latin typeface="Now"/>
            </a:endParaRPr>
          </a:p>
          <a:p>
            <a:pPr>
              <a:lnSpc>
                <a:spcPts val="3079"/>
              </a:lnSpc>
              <a:spcBef>
                <a:spcPct val="0"/>
              </a:spcBef>
            </a:pPr>
            <a:r>
              <a:rPr lang="en-US" sz="2199" spc="439" dirty="0">
                <a:solidFill>
                  <a:srgbClr val="000000"/>
                </a:solidFill>
                <a:latin typeface="Now"/>
              </a:rPr>
              <a:t>Lindsay, Beverly  (Senior Author and Editor) (2021).   </a:t>
            </a:r>
            <a:r>
              <a:rPr lang="en-US" sz="2199" i="1" spc="439" dirty="0">
                <a:solidFill>
                  <a:srgbClr val="000000"/>
                </a:solidFill>
                <a:latin typeface="Now"/>
              </a:rPr>
              <a:t>Comparative and International Education: Leading Perspectives from the Field.</a:t>
            </a:r>
            <a:r>
              <a:rPr lang="en-US" sz="2199" spc="439" dirty="0">
                <a:solidFill>
                  <a:srgbClr val="000000"/>
                </a:solidFill>
                <a:latin typeface="Now"/>
              </a:rPr>
              <a:t>  New York &amp; London:  Palgrave Macmillan</a:t>
            </a:r>
          </a:p>
          <a:p>
            <a:pPr>
              <a:lnSpc>
                <a:spcPts val="3079"/>
              </a:lnSpc>
              <a:spcBef>
                <a:spcPct val="0"/>
              </a:spcBef>
            </a:pPr>
            <a:endParaRPr lang="en-US" sz="2199" spc="439" dirty="0">
              <a:solidFill>
                <a:srgbClr val="000000"/>
              </a:solidFill>
              <a:latin typeface="Now"/>
            </a:endParaRPr>
          </a:p>
          <a:p>
            <a:pPr>
              <a:lnSpc>
                <a:spcPts val="3079"/>
              </a:lnSpc>
              <a:spcBef>
                <a:spcPct val="0"/>
              </a:spcBef>
            </a:pPr>
            <a:r>
              <a:rPr lang="en-US" sz="2199" spc="439" dirty="0">
                <a:solidFill>
                  <a:srgbClr val="000000"/>
                </a:solidFill>
                <a:latin typeface="Now"/>
              </a:rPr>
              <a:t>Lindsay, Beverly (Senior Author and Editor) (2008).  </a:t>
            </a:r>
            <a:r>
              <a:rPr lang="en-US" sz="2199" i="1" spc="439" dirty="0">
                <a:solidFill>
                  <a:srgbClr val="000000"/>
                </a:solidFill>
                <a:latin typeface="Now"/>
              </a:rPr>
              <a:t>Ralph Johnson Bunche. </a:t>
            </a:r>
            <a:r>
              <a:rPr lang="en-US" sz="2199" spc="439" dirty="0">
                <a:solidFill>
                  <a:srgbClr val="000000"/>
                </a:solidFill>
                <a:latin typeface="Now"/>
              </a:rPr>
              <a:t>Urbana, IL: University of Illinois Press.</a:t>
            </a:r>
          </a:p>
          <a:p>
            <a:pPr>
              <a:lnSpc>
                <a:spcPts val="3079"/>
              </a:lnSpc>
              <a:spcBef>
                <a:spcPct val="0"/>
              </a:spcBef>
            </a:pPr>
            <a:endParaRPr lang="en-US" sz="2199" spc="439" dirty="0">
              <a:solidFill>
                <a:srgbClr val="000000"/>
              </a:solidFill>
              <a:latin typeface="Now"/>
            </a:endParaRPr>
          </a:p>
          <a:p>
            <a:pPr>
              <a:lnSpc>
                <a:spcPts val="3079"/>
              </a:lnSpc>
              <a:spcBef>
                <a:spcPct val="0"/>
              </a:spcBef>
            </a:pPr>
            <a:r>
              <a:rPr lang="en-US" sz="2199" spc="439" dirty="0">
                <a:solidFill>
                  <a:srgbClr val="000000"/>
                </a:solidFill>
                <a:latin typeface="Now"/>
              </a:rPr>
              <a:t>Lynch, Jamiel &amp; Reiss, Rebekah (June 14, 2023).  “Olympic Medalist Torie Bowie Died from Childbirth Complications, Autopsy Finds,” Atlanta, GA:  CNN [https://www.cnn.com/2023/06/13/sport/tori-bowie-sprinter-childbirth-death-spt/index.html]  Retrieved July 15, 2023.  </a:t>
            </a:r>
          </a:p>
          <a:p>
            <a:pPr>
              <a:lnSpc>
                <a:spcPts val="3079"/>
              </a:lnSpc>
              <a:spcBef>
                <a:spcPct val="0"/>
              </a:spcBef>
            </a:pPr>
            <a:endParaRPr lang="en-US" sz="2199" spc="439" dirty="0">
              <a:solidFill>
                <a:srgbClr val="000000"/>
              </a:solidFill>
              <a:latin typeface="Now"/>
            </a:endParaRPr>
          </a:p>
          <a:p>
            <a:pPr>
              <a:lnSpc>
                <a:spcPts val="3079"/>
              </a:lnSpc>
              <a:spcBef>
                <a:spcPct val="0"/>
              </a:spcBef>
            </a:pPr>
            <a:endParaRPr lang="en-US" sz="2199" spc="439" dirty="0">
              <a:solidFill>
                <a:srgbClr val="000000"/>
              </a:solidFill>
              <a:latin typeface="Now"/>
            </a:endParaRPr>
          </a:p>
          <a:p>
            <a:pPr>
              <a:lnSpc>
                <a:spcPts val="3079"/>
              </a:lnSpc>
              <a:spcBef>
                <a:spcPct val="0"/>
              </a:spcBef>
            </a:pPr>
            <a:endParaRPr lang="en-US" sz="2199" spc="439" dirty="0">
              <a:solidFill>
                <a:srgbClr val="000000"/>
              </a:solidFill>
              <a:latin typeface="Now"/>
            </a:endParaRPr>
          </a:p>
          <a:p>
            <a:pPr>
              <a:lnSpc>
                <a:spcPts val="3079"/>
              </a:lnSpc>
              <a:spcBef>
                <a:spcPct val="0"/>
              </a:spcBef>
            </a:pPr>
            <a:endParaRPr lang="en-US" sz="2199" spc="439" dirty="0">
              <a:solidFill>
                <a:srgbClr val="000000"/>
              </a:solidFill>
              <a:latin typeface="Now"/>
            </a:endParaRPr>
          </a:p>
          <a:p>
            <a:pPr>
              <a:lnSpc>
                <a:spcPts val="3079"/>
              </a:lnSpc>
              <a:spcBef>
                <a:spcPct val="0"/>
              </a:spcBef>
            </a:pPr>
            <a:endParaRPr lang="en-US" sz="2199" spc="439" dirty="0">
              <a:solidFill>
                <a:srgbClr val="000000"/>
              </a:solidFill>
              <a:latin typeface="Now"/>
            </a:endParaRPr>
          </a:p>
          <a:p>
            <a:pPr>
              <a:lnSpc>
                <a:spcPts val="3079"/>
              </a:lnSpc>
              <a:spcBef>
                <a:spcPct val="0"/>
              </a:spcBef>
            </a:pPr>
            <a:endParaRPr lang="en-US" sz="2199" spc="439" dirty="0">
              <a:solidFill>
                <a:srgbClr val="000000"/>
              </a:solidFill>
              <a:latin typeface="Now"/>
            </a:endParaRPr>
          </a:p>
          <a:p>
            <a:pPr>
              <a:lnSpc>
                <a:spcPts val="3079"/>
              </a:lnSpc>
              <a:spcBef>
                <a:spcPct val="0"/>
              </a:spcBef>
            </a:pPr>
            <a:endParaRPr lang="en-US" sz="2199" spc="439" dirty="0">
              <a:solidFill>
                <a:srgbClr val="000000"/>
              </a:solidFill>
              <a:latin typeface="Now"/>
            </a:endParaRPr>
          </a:p>
          <a:p>
            <a:pPr>
              <a:lnSpc>
                <a:spcPts val="3079"/>
              </a:lnSpc>
              <a:spcBef>
                <a:spcPct val="0"/>
              </a:spcBef>
            </a:pPr>
            <a:endParaRPr lang="en-US" sz="2199" spc="439" dirty="0">
              <a:solidFill>
                <a:srgbClr val="000000"/>
              </a:solidFill>
              <a:latin typeface="Now"/>
            </a:endParaRPr>
          </a:p>
          <a:p>
            <a:pPr>
              <a:lnSpc>
                <a:spcPts val="3079"/>
              </a:lnSpc>
              <a:spcBef>
                <a:spcPct val="0"/>
              </a:spcBef>
            </a:pPr>
            <a:endParaRPr lang="en-US" sz="2199" spc="439" dirty="0">
              <a:solidFill>
                <a:srgbClr val="000000"/>
              </a:solidFill>
              <a:latin typeface="Now"/>
            </a:endParaRPr>
          </a:p>
          <a:p>
            <a:pPr>
              <a:lnSpc>
                <a:spcPts val="3079"/>
              </a:lnSpc>
              <a:spcBef>
                <a:spcPct val="0"/>
              </a:spcBef>
            </a:pPr>
            <a:endParaRPr lang="en-US" sz="2199" spc="439" dirty="0">
              <a:solidFill>
                <a:srgbClr val="000000"/>
              </a:solidFill>
              <a:latin typeface="Now"/>
            </a:endParaRPr>
          </a:p>
          <a:p>
            <a:pPr>
              <a:lnSpc>
                <a:spcPts val="3079"/>
              </a:lnSpc>
              <a:spcBef>
                <a:spcPct val="0"/>
              </a:spcBef>
            </a:pPr>
            <a:endParaRPr lang="en-US" sz="2199" spc="439" dirty="0">
              <a:solidFill>
                <a:srgbClr val="000000"/>
              </a:solidFill>
              <a:latin typeface="Now"/>
            </a:endParaRPr>
          </a:p>
          <a:p>
            <a:pPr>
              <a:lnSpc>
                <a:spcPts val="3079"/>
              </a:lnSpc>
              <a:spcBef>
                <a:spcPct val="0"/>
              </a:spcBef>
            </a:pPr>
            <a:endParaRPr lang="en-US" sz="2199" spc="439" dirty="0">
              <a:solidFill>
                <a:srgbClr val="000000"/>
              </a:solidFill>
              <a:latin typeface="Now"/>
            </a:endParaRPr>
          </a:p>
          <a:p>
            <a:pPr>
              <a:lnSpc>
                <a:spcPts val="3079"/>
              </a:lnSpc>
              <a:spcBef>
                <a:spcPct val="0"/>
              </a:spcBef>
            </a:pPr>
            <a:endParaRPr lang="en-US" sz="2199" spc="439" dirty="0">
              <a:solidFill>
                <a:srgbClr val="000000"/>
              </a:solidFill>
              <a:latin typeface="Now"/>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5059545"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stretch>
              <a:fillRect/>
            </a:stretch>
          </a:blipFill>
        </p:spPr>
        <p:txBody>
          <a:bodyPr/>
          <a:lstStyle/>
          <a:p>
            <a:endParaRPr lang="en-US" dirty="0"/>
          </a:p>
        </p:txBody>
      </p:sp>
      <p:sp>
        <p:nvSpPr>
          <p:cNvPr id="3" name="Freeform 3"/>
          <p:cNvSpPr/>
          <p:nvPr/>
        </p:nvSpPr>
        <p:spPr>
          <a:xfrm>
            <a:off x="14938284" y="801740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txBody>
          <a:bodyPr/>
          <a:lstStyle/>
          <a:p>
            <a:endParaRPr lang="en-US" dirty="0"/>
          </a:p>
        </p:txBody>
      </p:sp>
      <p:sp>
        <p:nvSpPr>
          <p:cNvPr id="4" name="TextBox 4"/>
          <p:cNvSpPr txBox="1"/>
          <p:nvPr/>
        </p:nvSpPr>
        <p:spPr>
          <a:xfrm>
            <a:off x="382406" y="224472"/>
            <a:ext cx="17423046" cy="14706398"/>
          </a:xfrm>
          <a:prstGeom prst="rect">
            <a:avLst/>
          </a:prstGeom>
        </p:spPr>
        <p:txBody>
          <a:bodyPr lIns="0" tIns="0" rIns="0" bIns="0" rtlCol="0" anchor="t">
            <a:spAutoFit/>
          </a:bodyPr>
          <a:lstStyle/>
          <a:p>
            <a:pPr>
              <a:lnSpc>
                <a:spcPts val="3219"/>
              </a:lnSpc>
              <a:spcBef>
                <a:spcPct val="0"/>
              </a:spcBef>
            </a:pPr>
            <a:r>
              <a:rPr lang="en-US" sz="2299" spc="459" dirty="0">
                <a:solidFill>
                  <a:srgbClr val="000000"/>
                </a:solidFill>
                <a:latin typeface="Now Bold"/>
              </a:rPr>
              <a:t>References (cont)</a:t>
            </a:r>
          </a:p>
          <a:p>
            <a:pPr>
              <a:lnSpc>
                <a:spcPts val="3219"/>
              </a:lnSpc>
              <a:spcBef>
                <a:spcPct val="0"/>
              </a:spcBef>
            </a:pPr>
            <a:endParaRPr lang="en-US" sz="2299" spc="459" dirty="0">
              <a:solidFill>
                <a:srgbClr val="000000"/>
              </a:solidFill>
              <a:latin typeface="Now Bold"/>
            </a:endParaRPr>
          </a:p>
          <a:p>
            <a:pPr>
              <a:lnSpc>
                <a:spcPts val="3219"/>
              </a:lnSpc>
              <a:spcBef>
                <a:spcPct val="0"/>
              </a:spcBef>
            </a:pPr>
            <a:r>
              <a:rPr lang="en-US" sz="2299" spc="459" dirty="0">
                <a:solidFill>
                  <a:srgbClr val="000000"/>
                </a:solidFill>
                <a:latin typeface="Now"/>
              </a:rPr>
              <a:t>Marshall Scholarships &amp; Mukharji, Aroop (2023). “A Brief History of the Marshall Scholarships,” London: Marshall Scholarships [https://www.marshallscholarship.org/about/our-history] Retrieved July 15, 2023.</a:t>
            </a:r>
          </a:p>
          <a:p>
            <a:pPr>
              <a:lnSpc>
                <a:spcPts val="3079"/>
              </a:lnSpc>
              <a:spcBef>
                <a:spcPct val="0"/>
              </a:spcBef>
            </a:pPr>
            <a:endParaRPr lang="en-US" sz="2400" spc="439" dirty="0">
              <a:solidFill>
                <a:srgbClr val="000000"/>
              </a:solidFill>
              <a:latin typeface="Now"/>
            </a:endParaRPr>
          </a:p>
          <a:p>
            <a:pPr>
              <a:lnSpc>
                <a:spcPts val="3079"/>
              </a:lnSpc>
              <a:spcBef>
                <a:spcPct val="0"/>
              </a:spcBef>
            </a:pPr>
            <a:r>
              <a:rPr lang="en-US" sz="2400" spc="439" dirty="0">
                <a:solidFill>
                  <a:srgbClr val="000000"/>
                </a:solidFill>
                <a:latin typeface="Now"/>
              </a:rPr>
              <a:t>Martin, Roland S. [Roland S. Martin]. (2023, March 4). DEI Jobs Was BULLSH*T: Diversity, Equity &amp; Inclusion Jobs VANISH In Corporate Layoffs [Video]. YouTube. https://m.youtube.com/watch?v=TJrkisZ2CA4</a:t>
            </a:r>
          </a:p>
          <a:p>
            <a:pPr>
              <a:lnSpc>
                <a:spcPts val="3219"/>
              </a:lnSpc>
              <a:spcBef>
                <a:spcPct val="0"/>
              </a:spcBef>
            </a:pPr>
            <a:r>
              <a:rPr lang="en-US" sz="2299" spc="459" dirty="0">
                <a:solidFill>
                  <a:srgbClr val="000000"/>
                </a:solidFill>
                <a:latin typeface="Now"/>
              </a:rPr>
              <a:t> </a:t>
            </a:r>
          </a:p>
          <a:p>
            <a:pPr>
              <a:lnSpc>
                <a:spcPts val="3219"/>
              </a:lnSpc>
              <a:spcBef>
                <a:spcPct val="0"/>
              </a:spcBef>
            </a:pPr>
            <a:r>
              <a:rPr lang="en-US" sz="2299" spc="459" dirty="0">
                <a:solidFill>
                  <a:srgbClr val="000000"/>
                </a:solidFill>
                <a:latin typeface="Now"/>
              </a:rPr>
              <a:t>Merton, Robert K. (1972). “Insiders and Outsiders: A Chapter in the Sociology of Knowledge,” American Journal of Sociology 78(1) </a:t>
            </a:r>
          </a:p>
          <a:p>
            <a:pPr>
              <a:lnSpc>
                <a:spcPts val="3219"/>
              </a:lnSpc>
              <a:spcBef>
                <a:spcPct val="0"/>
              </a:spcBef>
            </a:pPr>
            <a:endParaRPr lang="en-US" sz="2299" spc="459" dirty="0">
              <a:solidFill>
                <a:srgbClr val="000000"/>
              </a:solidFill>
              <a:latin typeface="Now"/>
            </a:endParaRPr>
          </a:p>
          <a:p>
            <a:pPr>
              <a:lnSpc>
                <a:spcPts val="3219"/>
              </a:lnSpc>
              <a:spcBef>
                <a:spcPct val="0"/>
              </a:spcBef>
            </a:pPr>
            <a:r>
              <a:rPr lang="en-US" sz="2299" spc="459" dirty="0">
                <a:solidFill>
                  <a:srgbClr val="000000"/>
                </a:solidFill>
                <a:latin typeface="Now"/>
              </a:rPr>
              <a:t>Mills, C. Wright (1959). </a:t>
            </a:r>
            <a:r>
              <a:rPr lang="en-US" sz="2299" i="1" spc="459" dirty="0">
                <a:solidFill>
                  <a:srgbClr val="000000"/>
                </a:solidFill>
                <a:latin typeface="Now"/>
              </a:rPr>
              <a:t>The Sociological Imagination</a:t>
            </a:r>
            <a:r>
              <a:rPr lang="en-US" sz="2299" spc="459" dirty="0">
                <a:solidFill>
                  <a:srgbClr val="000000"/>
                </a:solidFill>
                <a:latin typeface="Now"/>
              </a:rPr>
              <a:t>. Oxford, England: Oxford</a:t>
            </a:r>
          </a:p>
          <a:p>
            <a:pPr>
              <a:lnSpc>
                <a:spcPts val="3219"/>
              </a:lnSpc>
              <a:spcBef>
                <a:spcPct val="0"/>
              </a:spcBef>
            </a:pPr>
            <a:endParaRPr lang="en-US" sz="2299" spc="459" dirty="0">
              <a:solidFill>
                <a:srgbClr val="000000"/>
              </a:solidFill>
              <a:latin typeface="Now"/>
            </a:endParaRPr>
          </a:p>
          <a:p>
            <a:pPr>
              <a:lnSpc>
                <a:spcPts val="3219"/>
              </a:lnSpc>
              <a:spcBef>
                <a:spcPct val="0"/>
              </a:spcBef>
            </a:pPr>
            <a:r>
              <a:rPr lang="en-US" sz="2299" spc="459" dirty="0">
                <a:solidFill>
                  <a:srgbClr val="000000"/>
                </a:solidFill>
                <a:latin typeface="Now"/>
              </a:rPr>
              <a:t>Nietzel, Michael (November 22, 2020) 2021 Rhodes Scholars Have Been Selected: The 32 U.S. Winners Are Among The Most Diverse Ever</a:t>
            </a:r>
          </a:p>
          <a:p>
            <a:pPr>
              <a:lnSpc>
                <a:spcPts val="3219"/>
              </a:lnSpc>
              <a:spcBef>
                <a:spcPct val="0"/>
              </a:spcBef>
            </a:pPr>
            <a:r>
              <a:rPr lang="en-US" sz="2299" spc="459" dirty="0">
                <a:solidFill>
                  <a:srgbClr val="000000"/>
                </a:solidFill>
                <a:latin typeface="Now"/>
              </a:rPr>
              <a:t>Forbes [www.forbes.com/sites/michaeltnietzel/2020/11/22/the-2021-rhodes-scholars-have-been-selected-th] Retrieved June 24, 2023</a:t>
            </a:r>
          </a:p>
          <a:p>
            <a:pPr>
              <a:lnSpc>
                <a:spcPts val="3219"/>
              </a:lnSpc>
              <a:spcBef>
                <a:spcPct val="0"/>
              </a:spcBef>
            </a:pPr>
            <a:endParaRPr lang="en-US" sz="2299" spc="459" dirty="0">
              <a:solidFill>
                <a:srgbClr val="000000"/>
              </a:solidFill>
              <a:latin typeface="Now"/>
            </a:endParaRPr>
          </a:p>
          <a:p>
            <a:pPr>
              <a:lnSpc>
                <a:spcPts val="3219"/>
              </a:lnSpc>
              <a:spcBef>
                <a:spcPct val="0"/>
              </a:spcBef>
            </a:pPr>
            <a:r>
              <a:rPr lang="en-US" sz="2299" spc="459" dirty="0">
                <a:solidFill>
                  <a:srgbClr val="000000"/>
                </a:solidFill>
                <a:latin typeface="Now"/>
              </a:rPr>
              <a:t>Ruf, Jessica (November 20, 2021) “2022 American Rhodes Class Features Six Black Students and Most Women Ever Selected.” Smithtown, New York: Diverse: Issues in Higher Education</a:t>
            </a:r>
          </a:p>
          <a:p>
            <a:pPr>
              <a:lnSpc>
                <a:spcPts val="3219"/>
              </a:lnSpc>
              <a:spcBef>
                <a:spcPct val="0"/>
              </a:spcBef>
            </a:pPr>
            <a:r>
              <a:rPr lang="en-US" sz="2299" spc="459" dirty="0">
                <a:solidFill>
                  <a:srgbClr val="000000"/>
                </a:solidFill>
                <a:latin typeface="Now"/>
              </a:rPr>
              <a:t>[https://www.diverseeducation.com/news-roundup/article/15281943/2022-american-rhodes-class-feature-six-black-students-and-most-women-] Retrieved June 24, 2023.</a:t>
            </a:r>
          </a:p>
          <a:p>
            <a:pPr>
              <a:lnSpc>
                <a:spcPts val="3219"/>
              </a:lnSpc>
              <a:spcBef>
                <a:spcPct val="0"/>
              </a:spcBef>
            </a:pPr>
            <a:endParaRPr lang="en-US" sz="2299" spc="459" dirty="0">
              <a:solidFill>
                <a:srgbClr val="000000"/>
              </a:solidFill>
              <a:latin typeface="Now"/>
            </a:endParaRPr>
          </a:p>
          <a:p>
            <a:pPr>
              <a:lnSpc>
                <a:spcPts val="3219"/>
              </a:lnSpc>
              <a:spcBef>
                <a:spcPct val="0"/>
              </a:spcBef>
            </a:pPr>
            <a:endParaRPr lang="en-US" sz="2299" spc="459" dirty="0">
              <a:solidFill>
                <a:srgbClr val="000000"/>
              </a:solidFill>
              <a:latin typeface="Now"/>
            </a:endParaRPr>
          </a:p>
          <a:p>
            <a:pPr>
              <a:lnSpc>
                <a:spcPts val="3219"/>
              </a:lnSpc>
              <a:spcBef>
                <a:spcPct val="0"/>
              </a:spcBef>
            </a:pPr>
            <a:endParaRPr lang="en-US" sz="2299" spc="459" dirty="0">
              <a:solidFill>
                <a:srgbClr val="000000"/>
              </a:solidFill>
              <a:latin typeface="Now"/>
            </a:endParaRPr>
          </a:p>
          <a:p>
            <a:pPr>
              <a:lnSpc>
                <a:spcPts val="3219"/>
              </a:lnSpc>
              <a:spcBef>
                <a:spcPct val="0"/>
              </a:spcBef>
            </a:pPr>
            <a:endParaRPr lang="en-US" sz="2299" spc="459" dirty="0">
              <a:solidFill>
                <a:srgbClr val="000000"/>
              </a:solidFill>
              <a:latin typeface="Now"/>
            </a:endParaRPr>
          </a:p>
          <a:p>
            <a:pPr>
              <a:lnSpc>
                <a:spcPts val="3219"/>
              </a:lnSpc>
              <a:spcBef>
                <a:spcPct val="0"/>
              </a:spcBef>
            </a:pPr>
            <a:endParaRPr lang="en-US" sz="2299" spc="459" dirty="0">
              <a:solidFill>
                <a:srgbClr val="000000"/>
              </a:solidFill>
              <a:latin typeface="Now"/>
            </a:endParaRPr>
          </a:p>
          <a:p>
            <a:pPr>
              <a:lnSpc>
                <a:spcPts val="3219"/>
              </a:lnSpc>
              <a:spcBef>
                <a:spcPct val="0"/>
              </a:spcBef>
            </a:pPr>
            <a:endParaRPr lang="en-US" sz="2299" spc="459" dirty="0">
              <a:solidFill>
                <a:srgbClr val="000000"/>
              </a:solidFill>
              <a:latin typeface="Now"/>
            </a:endParaRPr>
          </a:p>
          <a:p>
            <a:pPr>
              <a:lnSpc>
                <a:spcPts val="3219"/>
              </a:lnSpc>
              <a:spcBef>
                <a:spcPct val="0"/>
              </a:spcBef>
            </a:pPr>
            <a:endParaRPr lang="en-US" sz="2299" spc="459" dirty="0">
              <a:solidFill>
                <a:srgbClr val="000000"/>
              </a:solidFill>
              <a:latin typeface="Now"/>
            </a:endParaRPr>
          </a:p>
          <a:p>
            <a:pPr>
              <a:lnSpc>
                <a:spcPts val="3219"/>
              </a:lnSpc>
              <a:spcBef>
                <a:spcPct val="0"/>
              </a:spcBef>
            </a:pPr>
            <a:endParaRPr lang="en-US" sz="2299" spc="459" dirty="0">
              <a:solidFill>
                <a:srgbClr val="000000"/>
              </a:solidFill>
              <a:latin typeface="Now"/>
            </a:endParaRPr>
          </a:p>
          <a:p>
            <a:pPr>
              <a:lnSpc>
                <a:spcPts val="3219"/>
              </a:lnSpc>
              <a:spcBef>
                <a:spcPct val="0"/>
              </a:spcBef>
            </a:pPr>
            <a:endParaRPr lang="en-US" sz="2299" spc="459" dirty="0">
              <a:solidFill>
                <a:srgbClr val="000000"/>
              </a:solidFill>
              <a:latin typeface="Now"/>
            </a:endParaRPr>
          </a:p>
          <a:p>
            <a:pPr>
              <a:lnSpc>
                <a:spcPts val="3219"/>
              </a:lnSpc>
              <a:spcBef>
                <a:spcPct val="0"/>
              </a:spcBef>
            </a:pPr>
            <a:endParaRPr lang="en-US" sz="2299" spc="459" dirty="0">
              <a:solidFill>
                <a:srgbClr val="000000"/>
              </a:solidFill>
              <a:latin typeface="No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5059545"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stretch>
              <a:fillRect/>
            </a:stretch>
          </a:blipFill>
        </p:spPr>
        <p:txBody>
          <a:bodyPr/>
          <a:lstStyle/>
          <a:p>
            <a:endParaRPr lang="en-US" dirty="0"/>
          </a:p>
        </p:txBody>
      </p:sp>
      <p:sp>
        <p:nvSpPr>
          <p:cNvPr id="3" name="Freeform 3"/>
          <p:cNvSpPr/>
          <p:nvPr/>
        </p:nvSpPr>
        <p:spPr>
          <a:xfrm>
            <a:off x="14938284" y="801740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txBody>
          <a:bodyPr/>
          <a:lstStyle/>
          <a:p>
            <a:endParaRPr lang="en-US" dirty="0"/>
          </a:p>
        </p:txBody>
      </p:sp>
      <p:sp>
        <p:nvSpPr>
          <p:cNvPr id="4" name="TextBox 4"/>
          <p:cNvSpPr txBox="1"/>
          <p:nvPr/>
        </p:nvSpPr>
        <p:spPr>
          <a:xfrm>
            <a:off x="382406" y="224472"/>
            <a:ext cx="17423046" cy="12641730"/>
          </a:xfrm>
          <a:prstGeom prst="rect">
            <a:avLst/>
          </a:prstGeom>
        </p:spPr>
        <p:txBody>
          <a:bodyPr lIns="0" tIns="0" rIns="0" bIns="0" rtlCol="0" anchor="t">
            <a:spAutoFit/>
          </a:bodyPr>
          <a:lstStyle/>
          <a:p>
            <a:pPr>
              <a:lnSpc>
                <a:spcPts val="3219"/>
              </a:lnSpc>
              <a:spcBef>
                <a:spcPct val="0"/>
              </a:spcBef>
            </a:pPr>
            <a:r>
              <a:rPr lang="en-US" sz="2299" spc="459" dirty="0">
                <a:solidFill>
                  <a:srgbClr val="000000"/>
                </a:solidFill>
                <a:latin typeface="Now Bold"/>
              </a:rPr>
              <a:t>References (cont)</a:t>
            </a:r>
          </a:p>
          <a:p>
            <a:pPr>
              <a:lnSpc>
                <a:spcPts val="3219"/>
              </a:lnSpc>
              <a:spcBef>
                <a:spcPct val="0"/>
              </a:spcBef>
            </a:pPr>
            <a:endParaRPr lang="en-US" sz="2299" spc="459" dirty="0">
              <a:solidFill>
                <a:srgbClr val="000000"/>
              </a:solidFill>
              <a:latin typeface="Now Bold"/>
            </a:endParaRPr>
          </a:p>
          <a:p>
            <a:pPr>
              <a:lnSpc>
                <a:spcPts val="3079"/>
              </a:lnSpc>
              <a:spcBef>
                <a:spcPct val="0"/>
              </a:spcBef>
            </a:pPr>
            <a:r>
              <a:rPr lang="en-US" sz="2400" spc="439" dirty="0">
                <a:solidFill>
                  <a:srgbClr val="000000"/>
                </a:solidFill>
                <a:latin typeface="Now"/>
              </a:rPr>
              <a:t>Santhanam, Laura (December 14, 2021).  “Nurse who got first authorized U.S. Covid vaccine”, Arlington, VA: PBS News Hour</a:t>
            </a:r>
          </a:p>
          <a:p>
            <a:pPr>
              <a:lnSpc>
                <a:spcPts val="3079"/>
              </a:lnSpc>
              <a:spcBef>
                <a:spcPct val="0"/>
              </a:spcBef>
            </a:pPr>
            <a:r>
              <a:rPr lang="en-US" sz="2400" spc="439" dirty="0">
                <a:solidFill>
                  <a:srgbClr val="000000"/>
                </a:solidFill>
                <a:latin typeface="Now"/>
              </a:rPr>
              <a:t>[http://pbs.org/newshour/health/Sandra-Lindsay-nurse-who-got-historic-covid-vaccine-reflects]  Retrieved June 24, 2023. </a:t>
            </a:r>
          </a:p>
          <a:p>
            <a:pPr>
              <a:lnSpc>
                <a:spcPts val="3079"/>
              </a:lnSpc>
              <a:spcBef>
                <a:spcPct val="0"/>
              </a:spcBef>
            </a:pPr>
            <a:endParaRPr lang="en-US" sz="2400" spc="439" dirty="0">
              <a:solidFill>
                <a:srgbClr val="000000"/>
              </a:solidFill>
              <a:latin typeface="Now"/>
            </a:endParaRPr>
          </a:p>
          <a:p>
            <a:pPr>
              <a:lnSpc>
                <a:spcPts val="3219"/>
              </a:lnSpc>
              <a:spcBef>
                <a:spcPct val="0"/>
              </a:spcBef>
            </a:pPr>
            <a:r>
              <a:rPr lang="en-US" sz="2299" spc="459" dirty="0">
                <a:solidFill>
                  <a:srgbClr val="000000"/>
                </a:solidFill>
                <a:latin typeface="Now"/>
              </a:rPr>
              <a:t>Tamdgidi, Mohammad H. (2008). Private Troubles and Public Issues</a:t>
            </a:r>
          </a:p>
          <a:p>
            <a:pPr>
              <a:lnSpc>
                <a:spcPts val="3219"/>
              </a:lnSpc>
              <a:spcBef>
                <a:spcPct val="0"/>
              </a:spcBef>
            </a:pPr>
            <a:r>
              <a:rPr lang="en-US" sz="2299" spc="459" dirty="0">
                <a:solidFill>
                  <a:srgbClr val="000000"/>
                </a:solidFill>
                <a:latin typeface="Now"/>
              </a:rPr>
              <a:t>[https://doi.org/10.1002/9781405165518.wbeos1673] Retrieved June 17, 2020</a:t>
            </a:r>
          </a:p>
          <a:p>
            <a:pPr>
              <a:lnSpc>
                <a:spcPts val="3219"/>
              </a:lnSpc>
              <a:spcBef>
                <a:spcPct val="0"/>
              </a:spcBef>
            </a:pPr>
            <a:endParaRPr lang="en-US" sz="2299" spc="459" dirty="0">
              <a:solidFill>
                <a:srgbClr val="000000"/>
              </a:solidFill>
              <a:latin typeface="Now"/>
            </a:endParaRPr>
          </a:p>
          <a:p>
            <a:pPr>
              <a:lnSpc>
                <a:spcPts val="3219"/>
              </a:lnSpc>
              <a:spcBef>
                <a:spcPct val="0"/>
              </a:spcBef>
            </a:pPr>
            <a:r>
              <a:rPr lang="en-US" sz="2299" spc="459" dirty="0">
                <a:solidFill>
                  <a:srgbClr val="000000"/>
                </a:solidFill>
                <a:latin typeface="Now"/>
              </a:rPr>
              <a:t>Tamdgidi, Mohammad H. (2008) Public sociology and the sociological imagination: revisiting Burawoy's sociology types. Humanity &amp; Society, 32 (2), 131– 143 [https://onlinelibrary.wiley.com/doi/abs/10.1002/9781405165518.wbeos1673] Retrieved June 18 2023. </a:t>
            </a:r>
          </a:p>
          <a:p>
            <a:pPr>
              <a:lnSpc>
                <a:spcPts val="3219"/>
              </a:lnSpc>
              <a:spcBef>
                <a:spcPct val="0"/>
              </a:spcBef>
            </a:pPr>
            <a:endParaRPr lang="en-US" sz="2299" spc="459" dirty="0">
              <a:solidFill>
                <a:srgbClr val="000000"/>
              </a:solidFill>
              <a:latin typeface="Now"/>
            </a:endParaRPr>
          </a:p>
          <a:p>
            <a:pPr>
              <a:lnSpc>
                <a:spcPts val="3219"/>
              </a:lnSpc>
              <a:spcBef>
                <a:spcPct val="0"/>
              </a:spcBef>
            </a:pPr>
            <a:r>
              <a:rPr lang="en-US" sz="2299" spc="459" dirty="0">
                <a:solidFill>
                  <a:srgbClr val="000000"/>
                </a:solidFill>
                <a:latin typeface="Now"/>
              </a:rPr>
              <a:t>U.S. Department of State (May 20, 2021).“20 Fulbright HBCU Institutional Leaders: Week of Activities with HBCUs,” Washington, DC: Bureau of Educational and Cultural Affairs [https://eca.state.gov/highlight/us-department-states-bureau-educational-and-cultural-affairs-announces-20-fulbright-hbcu] Retrieved April 29, 2023</a:t>
            </a:r>
          </a:p>
          <a:p>
            <a:pPr>
              <a:lnSpc>
                <a:spcPts val="3219"/>
              </a:lnSpc>
              <a:spcBef>
                <a:spcPct val="0"/>
              </a:spcBef>
            </a:pPr>
            <a:endParaRPr lang="en-US" sz="2299" spc="459" dirty="0">
              <a:solidFill>
                <a:srgbClr val="000000"/>
              </a:solidFill>
              <a:latin typeface="Now"/>
            </a:endParaRPr>
          </a:p>
          <a:p>
            <a:pPr>
              <a:lnSpc>
                <a:spcPts val="3219"/>
              </a:lnSpc>
              <a:spcBef>
                <a:spcPct val="0"/>
              </a:spcBef>
            </a:pPr>
            <a:r>
              <a:rPr lang="en-US" spc="459" dirty="0">
                <a:solidFill>
                  <a:srgbClr val="000000"/>
                </a:solidFill>
                <a:latin typeface="Now"/>
              </a:rPr>
              <a:t>* Formats for the references vary somewhat.  Various citations were copied directly from web citations, i.e., with multiple formats. </a:t>
            </a:r>
          </a:p>
          <a:p>
            <a:pPr>
              <a:lnSpc>
                <a:spcPts val="3219"/>
              </a:lnSpc>
              <a:spcBef>
                <a:spcPct val="0"/>
              </a:spcBef>
            </a:pPr>
            <a:endParaRPr lang="en-US" sz="2299" spc="459" dirty="0">
              <a:solidFill>
                <a:srgbClr val="000000"/>
              </a:solidFill>
              <a:latin typeface="Now"/>
            </a:endParaRPr>
          </a:p>
          <a:p>
            <a:pPr>
              <a:lnSpc>
                <a:spcPts val="3219"/>
              </a:lnSpc>
              <a:spcBef>
                <a:spcPct val="0"/>
              </a:spcBef>
            </a:pPr>
            <a:endParaRPr lang="en-US" sz="2299" spc="459" dirty="0">
              <a:solidFill>
                <a:srgbClr val="000000"/>
              </a:solidFill>
              <a:latin typeface="Now"/>
            </a:endParaRPr>
          </a:p>
          <a:p>
            <a:pPr>
              <a:lnSpc>
                <a:spcPts val="3219"/>
              </a:lnSpc>
              <a:spcBef>
                <a:spcPct val="0"/>
              </a:spcBef>
            </a:pPr>
            <a:endParaRPr lang="en-US" sz="2299" spc="459" dirty="0">
              <a:solidFill>
                <a:srgbClr val="000000"/>
              </a:solidFill>
              <a:latin typeface="Now"/>
            </a:endParaRPr>
          </a:p>
          <a:p>
            <a:pPr>
              <a:lnSpc>
                <a:spcPts val="3219"/>
              </a:lnSpc>
              <a:spcBef>
                <a:spcPct val="0"/>
              </a:spcBef>
            </a:pPr>
            <a:endParaRPr lang="en-US" sz="2299" spc="459" dirty="0">
              <a:solidFill>
                <a:srgbClr val="000000"/>
              </a:solidFill>
              <a:latin typeface="Now"/>
            </a:endParaRPr>
          </a:p>
          <a:p>
            <a:pPr>
              <a:lnSpc>
                <a:spcPts val="3219"/>
              </a:lnSpc>
              <a:spcBef>
                <a:spcPct val="0"/>
              </a:spcBef>
            </a:pPr>
            <a:endParaRPr lang="en-US" sz="2299" spc="459" dirty="0">
              <a:solidFill>
                <a:srgbClr val="000000"/>
              </a:solidFill>
              <a:latin typeface="Now"/>
            </a:endParaRPr>
          </a:p>
          <a:p>
            <a:pPr>
              <a:lnSpc>
                <a:spcPts val="3219"/>
              </a:lnSpc>
              <a:spcBef>
                <a:spcPct val="0"/>
              </a:spcBef>
            </a:pPr>
            <a:endParaRPr lang="en-US" sz="2299" spc="459" dirty="0">
              <a:solidFill>
                <a:srgbClr val="000000"/>
              </a:solidFill>
              <a:latin typeface="Now"/>
            </a:endParaRPr>
          </a:p>
          <a:p>
            <a:pPr>
              <a:lnSpc>
                <a:spcPts val="3219"/>
              </a:lnSpc>
              <a:spcBef>
                <a:spcPct val="0"/>
              </a:spcBef>
            </a:pPr>
            <a:endParaRPr lang="en-US" sz="2299" spc="459" dirty="0">
              <a:solidFill>
                <a:srgbClr val="000000"/>
              </a:solidFill>
              <a:latin typeface="Now"/>
            </a:endParaRPr>
          </a:p>
          <a:p>
            <a:pPr>
              <a:lnSpc>
                <a:spcPts val="3219"/>
              </a:lnSpc>
              <a:spcBef>
                <a:spcPct val="0"/>
              </a:spcBef>
            </a:pPr>
            <a:endParaRPr lang="en-US" sz="2299" spc="459" dirty="0">
              <a:solidFill>
                <a:srgbClr val="000000"/>
              </a:solidFill>
              <a:latin typeface="Now"/>
            </a:endParaRPr>
          </a:p>
          <a:p>
            <a:pPr>
              <a:lnSpc>
                <a:spcPts val="3219"/>
              </a:lnSpc>
              <a:spcBef>
                <a:spcPct val="0"/>
              </a:spcBef>
            </a:pPr>
            <a:endParaRPr lang="en-US" sz="2299" spc="459" dirty="0">
              <a:solidFill>
                <a:srgbClr val="000000"/>
              </a:solidFill>
              <a:latin typeface="Now"/>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5059545"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stretch>
              <a:fillRect/>
            </a:stretch>
          </a:blipFill>
        </p:spPr>
        <p:txBody>
          <a:bodyPr/>
          <a:lstStyle/>
          <a:p>
            <a:endParaRPr lang="en-US" dirty="0"/>
          </a:p>
        </p:txBody>
      </p:sp>
      <p:sp>
        <p:nvSpPr>
          <p:cNvPr id="3" name="TextBox 3"/>
          <p:cNvSpPr txBox="1"/>
          <p:nvPr/>
        </p:nvSpPr>
        <p:spPr>
          <a:xfrm>
            <a:off x="1880339" y="2471747"/>
            <a:ext cx="14527321" cy="6681947"/>
          </a:xfrm>
          <a:prstGeom prst="rect">
            <a:avLst/>
          </a:prstGeom>
        </p:spPr>
        <p:txBody>
          <a:bodyPr lIns="0" tIns="0" rIns="0" bIns="0" rtlCol="0" anchor="t">
            <a:spAutoFit/>
          </a:bodyPr>
          <a:lstStyle/>
          <a:p>
            <a:pPr>
              <a:lnSpc>
                <a:spcPts val="2844"/>
              </a:lnSpc>
              <a:spcBef>
                <a:spcPct val="0"/>
              </a:spcBef>
            </a:pPr>
            <a:r>
              <a:rPr lang="en-US" sz="2031" spc="406" dirty="0">
                <a:solidFill>
                  <a:srgbClr val="000000"/>
                </a:solidFill>
                <a:latin typeface="Now"/>
              </a:rPr>
              <a:t>  </a:t>
            </a:r>
          </a:p>
          <a:p>
            <a:pPr>
              <a:lnSpc>
                <a:spcPts val="2844"/>
              </a:lnSpc>
              <a:spcBef>
                <a:spcPct val="0"/>
              </a:spcBef>
            </a:pPr>
            <a:r>
              <a:rPr lang="en-US" sz="2031" spc="406" dirty="0">
                <a:solidFill>
                  <a:srgbClr val="720B55"/>
                </a:solidFill>
                <a:latin typeface="Now"/>
              </a:rPr>
              <a:t>1)</a:t>
            </a:r>
            <a:r>
              <a:rPr lang="en-US" sz="2031" spc="406" dirty="0">
                <a:solidFill>
                  <a:srgbClr val="000000"/>
                </a:solidFill>
                <a:latin typeface="Now"/>
              </a:rPr>
              <a:t> What fundamental constructs of Public Sociology and International Affairs and diplomacy may lead to mitigating adverse sociocultural and health conditions – disproportionally affecting Blacks;</a:t>
            </a:r>
          </a:p>
          <a:p>
            <a:pPr>
              <a:lnSpc>
                <a:spcPts val="2844"/>
              </a:lnSpc>
              <a:spcBef>
                <a:spcPct val="0"/>
              </a:spcBef>
            </a:pPr>
            <a:endParaRPr lang="en-US" sz="2031" spc="406" dirty="0">
              <a:solidFill>
                <a:srgbClr val="000000"/>
              </a:solidFill>
              <a:latin typeface="Now"/>
            </a:endParaRPr>
          </a:p>
          <a:p>
            <a:pPr>
              <a:lnSpc>
                <a:spcPts val="2844"/>
              </a:lnSpc>
              <a:spcBef>
                <a:spcPct val="0"/>
              </a:spcBef>
            </a:pPr>
            <a:r>
              <a:rPr lang="en-US" sz="2031" spc="406" dirty="0">
                <a:solidFill>
                  <a:srgbClr val="720B55"/>
                </a:solidFill>
                <a:latin typeface="Now"/>
              </a:rPr>
              <a:t>2)</a:t>
            </a:r>
            <a:r>
              <a:rPr lang="en-US" sz="2031" spc="406" dirty="0">
                <a:solidFill>
                  <a:srgbClr val="000000"/>
                </a:solidFill>
                <a:latin typeface="Now"/>
              </a:rPr>
              <a:t> How might Blacks be positioned for research roles in helping diminish detrimental effects upon Blacks, whereby “Dr. Corbetts” become norms;</a:t>
            </a:r>
          </a:p>
          <a:p>
            <a:pPr>
              <a:lnSpc>
                <a:spcPts val="2844"/>
              </a:lnSpc>
              <a:spcBef>
                <a:spcPct val="0"/>
              </a:spcBef>
            </a:pPr>
            <a:endParaRPr lang="en-US" sz="2031" spc="406" dirty="0">
              <a:solidFill>
                <a:srgbClr val="000000"/>
              </a:solidFill>
              <a:latin typeface="Now"/>
            </a:endParaRPr>
          </a:p>
          <a:p>
            <a:pPr>
              <a:lnSpc>
                <a:spcPts val="2844"/>
              </a:lnSpc>
              <a:spcBef>
                <a:spcPct val="0"/>
              </a:spcBef>
            </a:pPr>
            <a:r>
              <a:rPr lang="en-US" sz="2031" spc="406" dirty="0">
                <a:solidFill>
                  <a:srgbClr val="720B55"/>
                </a:solidFill>
                <a:latin typeface="Now"/>
              </a:rPr>
              <a:t>3)</a:t>
            </a:r>
            <a:r>
              <a:rPr lang="en-US" sz="2031" spc="406" dirty="0">
                <a:solidFill>
                  <a:srgbClr val="000000"/>
                </a:solidFill>
                <a:latin typeface="Now"/>
              </a:rPr>
              <a:t> How might Black sociologists foster the integration of public engagement with academic and non-academic audiences;</a:t>
            </a:r>
          </a:p>
          <a:p>
            <a:pPr>
              <a:lnSpc>
                <a:spcPts val="2844"/>
              </a:lnSpc>
              <a:spcBef>
                <a:spcPct val="0"/>
              </a:spcBef>
            </a:pPr>
            <a:endParaRPr lang="en-US" sz="2031" spc="406" dirty="0">
              <a:solidFill>
                <a:srgbClr val="000000"/>
              </a:solidFill>
              <a:latin typeface="Now"/>
            </a:endParaRPr>
          </a:p>
          <a:p>
            <a:pPr>
              <a:lnSpc>
                <a:spcPts val="2844"/>
              </a:lnSpc>
              <a:spcBef>
                <a:spcPct val="0"/>
              </a:spcBef>
            </a:pPr>
            <a:r>
              <a:rPr lang="en-US" sz="2031" spc="406" dirty="0">
                <a:solidFill>
                  <a:srgbClr val="720B55"/>
                </a:solidFill>
                <a:latin typeface="Now"/>
              </a:rPr>
              <a:t>4)</a:t>
            </a:r>
            <a:r>
              <a:rPr lang="en-US" sz="2031" spc="406" dirty="0">
                <a:solidFill>
                  <a:srgbClr val="000000"/>
                </a:solidFill>
                <a:latin typeface="Now"/>
              </a:rPr>
              <a:t> How might Black students and emerging professionals secure Rhodes, Marshall, and Fulbright awards and position themselves for policy research linking domestic and international affairs; </a:t>
            </a:r>
          </a:p>
          <a:p>
            <a:pPr>
              <a:lnSpc>
                <a:spcPts val="2844"/>
              </a:lnSpc>
              <a:spcBef>
                <a:spcPct val="0"/>
              </a:spcBef>
            </a:pPr>
            <a:endParaRPr lang="en-US" sz="2031" spc="406" dirty="0">
              <a:solidFill>
                <a:srgbClr val="000000"/>
              </a:solidFill>
              <a:latin typeface="Now"/>
            </a:endParaRPr>
          </a:p>
          <a:p>
            <a:pPr>
              <a:lnSpc>
                <a:spcPts val="2844"/>
              </a:lnSpc>
              <a:spcBef>
                <a:spcPct val="0"/>
              </a:spcBef>
            </a:pPr>
            <a:r>
              <a:rPr lang="en-US" sz="2031" spc="406" dirty="0">
                <a:solidFill>
                  <a:srgbClr val="720B55"/>
                </a:solidFill>
                <a:latin typeface="Now"/>
              </a:rPr>
              <a:t>5)</a:t>
            </a:r>
            <a:r>
              <a:rPr lang="en-US" sz="2031" spc="406" dirty="0">
                <a:solidFill>
                  <a:srgbClr val="000000"/>
                </a:solidFill>
                <a:latin typeface="Now"/>
              </a:rPr>
              <a:t> How might sociologists engage in collaborations with organizations to alleviate fears of recurrent perceived ill-effects from pandemic vaccines, or continued negative aspects of the “Tuskegee Experiment or Henrietta Lacks”?  </a:t>
            </a:r>
          </a:p>
          <a:p>
            <a:pPr>
              <a:lnSpc>
                <a:spcPts val="2844"/>
              </a:lnSpc>
              <a:spcBef>
                <a:spcPct val="0"/>
              </a:spcBef>
            </a:pPr>
            <a:endParaRPr lang="en-US" sz="2031" spc="406" dirty="0">
              <a:solidFill>
                <a:srgbClr val="000000"/>
              </a:solidFill>
              <a:latin typeface="Now"/>
            </a:endParaRPr>
          </a:p>
        </p:txBody>
      </p:sp>
      <p:sp>
        <p:nvSpPr>
          <p:cNvPr id="4" name="AutoShape 4"/>
          <p:cNvSpPr/>
          <p:nvPr/>
        </p:nvSpPr>
        <p:spPr>
          <a:xfrm>
            <a:off x="6553293" y="1998088"/>
            <a:ext cx="5181415" cy="0"/>
          </a:xfrm>
          <a:prstGeom prst="line">
            <a:avLst/>
          </a:prstGeom>
          <a:ln w="47625" cap="flat">
            <a:solidFill>
              <a:srgbClr val="720B55"/>
            </a:solidFill>
            <a:prstDash val="solid"/>
            <a:headEnd type="none" w="sm" len="sm"/>
            <a:tailEnd type="none" w="sm" len="sm"/>
          </a:ln>
        </p:spPr>
        <p:txBody>
          <a:bodyPr/>
          <a:lstStyle/>
          <a:p>
            <a:endParaRPr lang="en-US" dirty="0"/>
          </a:p>
        </p:txBody>
      </p:sp>
      <p:sp>
        <p:nvSpPr>
          <p:cNvPr id="5" name="TextBox 5"/>
          <p:cNvSpPr txBox="1"/>
          <p:nvPr/>
        </p:nvSpPr>
        <p:spPr>
          <a:xfrm>
            <a:off x="2341692" y="981075"/>
            <a:ext cx="11803476" cy="411757"/>
          </a:xfrm>
          <a:prstGeom prst="rect">
            <a:avLst/>
          </a:prstGeom>
        </p:spPr>
        <p:txBody>
          <a:bodyPr lIns="0" tIns="0" rIns="0" bIns="0" rtlCol="0" anchor="t">
            <a:spAutoFit/>
          </a:bodyPr>
          <a:lstStyle/>
          <a:p>
            <a:pPr>
              <a:lnSpc>
                <a:spcPts val="3317"/>
              </a:lnSpc>
              <a:spcBef>
                <a:spcPct val="0"/>
              </a:spcBef>
            </a:pPr>
            <a:r>
              <a:rPr lang="en-US" sz="2369" spc="473" dirty="0">
                <a:solidFill>
                  <a:srgbClr val="720B55"/>
                </a:solidFill>
                <a:latin typeface="Now Bold"/>
              </a:rPr>
              <a:t>This Presentation Explores Critical Questions </a:t>
            </a:r>
            <a:r>
              <a:rPr lang="en-US" sz="2369" i="1" spc="473" dirty="0">
                <a:solidFill>
                  <a:srgbClr val="720B55"/>
                </a:solidFill>
                <a:latin typeface="Now Bold"/>
              </a:rPr>
              <a:t>Inter Alia</a:t>
            </a:r>
            <a:r>
              <a:rPr lang="en-US" sz="2369" spc="473" dirty="0">
                <a:solidFill>
                  <a:srgbClr val="720B55"/>
                </a:solidFill>
                <a:latin typeface="Now Bold"/>
              </a:rPr>
              <a:t>:</a:t>
            </a:r>
          </a:p>
        </p:txBody>
      </p:sp>
      <p:sp>
        <p:nvSpPr>
          <p:cNvPr id="6" name="Freeform 6"/>
          <p:cNvSpPr/>
          <p:nvPr/>
        </p:nvSpPr>
        <p:spPr>
          <a:xfrm>
            <a:off x="14938284" y="801740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txBody>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Box 2"/>
          <p:cNvSpPr txBox="1"/>
          <p:nvPr/>
        </p:nvSpPr>
        <p:spPr>
          <a:xfrm>
            <a:off x="722099" y="1709344"/>
            <a:ext cx="16006264" cy="8501943"/>
          </a:xfrm>
          <a:prstGeom prst="rect">
            <a:avLst/>
          </a:prstGeom>
        </p:spPr>
        <p:txBody>
          <a:bodyPr lIns="0" tIns="0" rIns="0" bIns="0" rtlCol="0" anchor="t">
            <a:spAutoFit/>
          </a:bodyPr>
          <a:lstStyle/>
          <a:p>
            <a:pPr>
              <a:lnSpc>
                <a:spcPts val="2477"/>
              </a:lnSpc>
              <a:spcBef>
                <a:spcPct val="0"/>
              </a:spcBef>
            </a:pPr>
            <a:endParaRPr dirty="0"/>
          </a:p>
          <a:p>
            <a:pPr>
              <a:lnSpc>
                <a:spcPts val="2477"/>
              </a:lnSpc>
              <a:spcBef>
                <a:spcPct val="0"/>
              </a:spcBef>
            </a:pPr>
            <a:r>
              <a:rPr lang="en-US" sz="1769" spc="353" dirty="0">
                <a:solidFill>
                  <a:srgbClr val="720B55"/>
                </a:solidFill>
                <a:latin typeface="Now Bold"/>
              </a:rPr>
              <a:t>Public Sociology</a:t>
            </a:r>
          </a:p>
          <a:p>
            <a:pPr>
              <a:lnSpc>
                <a:spcPts val="2351"/>
              </a:lnSpc>
              <a:spcBef>
                <a:spcPct val="0"/>
              </a:spcBef>
            </a:pPr>
            <a:endParaRPr lang="en-US" sz="1769" spc="353" dirty="0">
              <a:solidFill>
                <a:srgbClr val="720B55"/>
              </a:solidFill>
              <a:latin typeface="Now Bold"/>
            </a:endParaRPr>
          </a:p>
          <a:p>
            <a:pPr>
              <a:lnSpc>
                <a:spcPts val="2351"/>
              </a:lnSpc>
              <a:spcBef>
                <a:spcPct val="0"/>
              </a:spcBef>
            </a:pPr>
            <a:r>
              <a:rPr lang="en-US" sz="1679" spc="335" dirty="0">
                <a:solidFill>
                  <a:srgbClr val="000000"/>
                </a:solidFill>
                <a:latin typeface="Now"/>
              </a:rPr>
              <a:t>Sociology to Public Sociology to Public Policy (Burawoy, 2021)   </a:t>
            </a:r>
          </a:p>
          <a:p>
            <a:pPr>
              <a:lnSpc>
                <a:spcPts val="2351"/>
              </a:lnSpc>
              <a:spcBef>
                <a:spcPct val="0"/>
              </a:spcBef>
            </a:pPr>
            <a:endParaRPr lang="en-US" sz="1679" spc="335" dirty="0">
              <a:solidFill>
                <a:srgbClr val="000000"/>
              </a:solidFill>
              <a:latin typeface="Now"/>
            </a:endParaRPr>
          </a:p>
          <a:p>
            <a:pPr>
              <a:lnSpc>
                <a:spcPts val="2351"/>
              </a:lnSpc>
              <a:spcBef>
                <a:spcPct val="0"/>
              </a:spcBef>
            </a:pPr>
            <a:r>
              <a:rPr lang="en-US" sz="1679" spc="335" dirty="0">
                <a:solidFill>
                  <a:srgbClr val="000000"/>
                </a:solidFill>
                <a:latin typeface="Now"/>
              </a:rPr>
              <a:t>Four types of knowledge: professional, critical, policy, and public</a:t>
            </a:r>
          </a:p>
          <a:p>
            <a:pPr>
              <a:lnSpc>
                <a:spcPts val="2351"/>
              </a:lnSpc>
              <a:spcBef>
                <a:spcPct val="0"/>
              </a:spcBef>
            </a:pPr>
            <a:endParaRPr lang="en-US" sz="1679" spc="335" dirty="0">
              <a:solidFill>
                <a:srgbClr val="000000"/>
              </a:solidFill>
              <a:latin typeface="Now"/>
            </a:endParaRPr>
          </a:p>
          <a:p>
            <a:pPr>
              <a:lnSpc>
                <a:spcPts val="2351"/>
              </a:lnSpc>
              <a:spcBef>
                <a:spcPct val="0"/>
              </a:spcBef>
            </a:pPr>
            <a:r>
              <a:rPr lang="en-US" sz="1679" spc="335" dirty="0">
                <a:solidFill>
                  <a:srgbClr val="000000"/>
                </a:solidFill>
                <a:latin typeface="Now"/>
              </a:rPr>
              <a:t>Sociological imagination – personal troubles into public issues (Mills, 1959) </a:t>
            </a:r>
          </a:p>
          <a:p>
            <a:pPr>
              <a:lnSpc>
                <a:spcPts val="2351"/>
              </a:lnSpc>
              <a:spcBef>
                <a:spcPct val="0"/>
              </a:spcBef>
            </a:pPr>
            <a:endParaRPr lang="en-US" sz="1679" spc="335" dirty="0">
              <a:solidFill>
                <a:srgbClr val="000000"/>
              </a:solidFill>
              <a:latin typeface="Now"/>
            </a:endParaRPr>
          </a:p>
          <a:p>
            <a:pPr>
              <a:lnSpc>
                <a:spcPts val="2351"/>
              </a:lnSpc>
              <a:spcBef>
                <a:spcPct val="0"/>
              </a:spcBef>
            </a:pPr>
            <a:r>
              <a:rPr lang="en-US" sz="1679" spc="335" dirty="0">
                <a:solidFill>
                  <a:srgbClr val="000000"/>
                </a:solidFill>
                <a:latin typeface="Now"/>
              </a:rPr>
              <a:t>Blending individual or specific organizational needs/views with larger public society (Tamdgidi, 2020; 2008); </a:t>
            </a:r>
          </a:p>
          <a:p>
            <a:pPr>
              <a:lnSpc>
                <a:spcPts val="2351"/>
              </a:lnSpc>
              <a:spcBef>
                <a:spcPct val="0"/>
              </a:spcBef>
            </a:pPr>
            <a:endParaRPr lang="en-US" sz="1679" spc="335" dirty="0">
              <a:solidFill>
                <a:srgbClr val="000000"/>
              </a:solidFill>
              <a:latin typeface="Now"/>
            </a:endParaRPr>
          </a:p>
          <a:p>
            <a:pPr>
              <a:lnSpc>
                <a:spcPts val="2351"/>
              </a:lnSpc>
              <a:spcBef>
                <a:spcPct val="0"/>
              </a:spcBef>
            </a:pPr>
            <a:r>
              <a:rPr lang="en-US" sz="1679" spc="335" dirty="0">
                <a:solidFill>
                  <a:srgbClr val="000000"/>
                </a:solidFill>
                <a:latin typeface="Now"/>
              </a:rPr>
              <a:t>Public translation of research to the “public (Korgen and White, 2023)</a:t>
            </a:r>
          </a:p>
          <a:p>
            <a:pPr>
              <a:lnSpc>
                <a:spcPts val="2477"/>
              </a:lnSpc>
              <a:spcBef>
                <a:spcPct val="0"/>
              </a:spcBef>
            </a:pPr>
            <a:endParaRPr lang="en-US" sz="1679" spc="335" dirty="0">
              <a:solidFill>
                <a:srgbClr val="000000"/>
              </a:solidFill>
              <a:latin typeface="Now"/>
            </a:endParaRPr>
          </a:p>
          <a:p>
            <a:pPr>
              <a:lnSpc>
                <a:spcPts val="2477"/>
              </a:lnSpc>
              <a:spcBef>
                <a:spcPct val="0"/>
              </a:spcBef>
            </a:pPr>
            <a:endParaRPr lang="en-US" sz="1679" spc="335" dirty="0">
              <a:solidFill>
                <a:srgbClr val="000000"/>
              </a:solidFill>
              <a:latin typeface="Now"/>
            </a:endParaRPr>
          </a:p>
          <a:p>
            <a:pPr>
              <a:lnSpc>
                <a:spcPts val="2477"/>
              </a:lnSpc>
              <a:spcBef>
                <a:spcPct val="0"/>
              </a:spcBef>
            </a:pPr>
            <a:r>
              <a:rPr lang="en-US" sz="1769" spc="353" dirty="0">
                <a:solidFill>
                  <a:srgbClr val="720B55"/>
                </a:solidFill>
                <a:latin typeface="Now Bold"/>
              </a:rPr>
              <a:t>International Affairs and Diplomacy</a:t>
            </a:r>
            <a:r>
              <a:rPr lang="en-US" sz="1769" spc="353" dirty="0">
                <a:solidFill>
                  <a:srgbClr val="000000"/>
                </a:solidFill>
                <a:latin typeface="Now Bold"/>
              </a:rPr>
              <a:t> </a:t>
            </a:r>
          </a:p>
          <a:p>
            <a:pPr>
              <a:lnSpc>
                <a:spcPts val="2477"/>
              </a:lnSpc>
              <a:spcBef>
                <a:spcPct val="0"/>
              </a:spcBef>
            </a:pPr>
            <a:endParaRPr lang="en-US" sz="1769" spc="353" dirty="0">
              <a:solidFill>
                <a:srgbClr val="000000"/>
              </a:solidFill>
              <a:latin typeface="Now Bold"/>
            </a:endParaRPr>
          </a:p>
          <a:p>
            <a:pPr>
              <a:lnSpc>
                <a:spcPts val="2477"/>
              </a:lnSpc>
              <a:spcBef>
                <a:spcPct val="0"/>
              </a:spcBef>
            </a:pPr>
            <a:r>
              <a:rPr lang="en-US" sz="1769" spc="353" dirty="0">
                <a:solidFill>
                  <a:srgbClr val="000000"/>
                </a:solidFill>
                <a:latin typeface="Now"/>
              </a:rPr>
              <a:t>Fostering relations with other nations, geopolitical blocs, and geographical regions</a:t>
            </a:r>
          </a:p>
          <a:p>
            <a:pPr>
              <a:lnSpc>
                <a:spcPts val="2477"/>
              </a:lnSpc>
              <a:spcBef>
                <a:spcPct val="0"/>
              </a:spcBef>
            </a:pPr>
            <a:r>
              <a:rPr lang="en-US" sz="1769" spc="353" dirty="0">
                <a:solidFill>
                  <a:srgbClr val="000000"/>
                </a:solidFill>
                <a:latin typeface="Now"/>
              </a:rPr>
              <a:t>Types of international affairs – economic, political, sociocultural, military,  </a:t>
            </a:r>
          </a:p>
          <a:p>
            <a:pPr>
              <a:lnSpc>
                <a:spcPts val="2477"/>
              </a:lnSpc>
              <a:spcBef>
                <a:spcPct val="0"/>
              </a:spcBef>
            </a:pPr>
            <a:endParaRPr lang="en-US" sz="1769" spc="353" dirty="0">
              <a:solidFill>
                <a:srgbClr val="000000"/>
              </a:solidFill>
              <a:latin typeface="Now"/>
            </a:endParaRPr>
          </a:p>
          <a:p>
            <a:pPr>
              <a:lnSpc>
                <a:spcPts val="2477"/>
              </a:lnSpc>
              <a:spcBef>
                <a:spcPct val="0"/>
              </a:spcBef>
            </a:pPr>
            <a:r>
              <a:rPr lang="en-US" sz="1769" spc="353" dirty="0">
                <a:solidFill>
                  <a:srgbClr val="000000"/>
                </a:solidFill>
                <a:latin typeface="Now"/>
              </a:rPr>
              <a:t>Types of multi-track diplomacy – cultural, economic,  faith, sports, philanthropic, and educational entities via collaborative endeavors</a:t>
            </a:r>
          </a:p>
          <a:p>
            <a:pPr>
              <a:lnSpc>
                <a:spcPts val="2477"/>
              </a:lnSpc>
              <a:spcBef>
                <a:spcPct val="0"/>
              </a:spcBef>
            </a:pPr>
            <a:endParaRPr lang="en-US" sz="1769" spc="353" dirty="0">
              <a:solidFill>
                <a:srgbClr val="000000"/>
              </a:solidFill>
              <a:latin typeface="Now"/>
            </a:endParaRPr>
          </a:p>
          <a:p>
            <a:pPr>
              <a:lnSpc>
                <a:spcPts val="2477"/>
              </a:lnSpc>
              <a:spcBef>
                <a:spcPct val="0"/>
              </a:spcBef>
            </a:pPr>
            <a:r>
              <a:rPr lang="en-US" sz="1769" spc="353" dirty="0">
                <a:solidFill>
                  <a:srgbClr val="000000"/>
                </a:solidFill>
                <a:latin typeface="Now"/>
              </a:rPr>
              <a:t>Prominent illustration in universities – Rhodes (Oxford); Marshall (United Kingdom); Fulbright (global); Boren (critical languages and regions) </a:t>
            </a:r>
          </a:p>
          <a:p>
            <a:pPr>
              <a:lnSpc>
                <a:spcPts val="2477"/>
              </a:lnSpc>
              <a:spcBef>
                <a:spcPct val="0"/>
              </a:spcBef>
            </a:pPr>
            <a:endParaRPr lang="en-US" sz="1769" spc="353" dirty="0">
              <a:solidFill>
                <a:srgbClr val="000000"/>
              </a:solidFill>
              <a:latin typeface="Now"/>
            </a:endParaRPr>
          </a:p>
          <a:p>
            <a:pPr>
              <a:lnSpc>
                <a:spcPts val="2477"/>
              </a:lnSpc>
              <a:spcBef>
                <a:spcPct val="0"/>
              </a:spcBef>
            </a:pPr>
            <a:r>
              <a:rPr lang="en-US" sz="1769" spc="353" dirty="0">
                <a:solidFill>
                  <a:srgbClr val="000000"/>
                </a:solidFill>
                <a:latin typeface="Now"/>
              </a:rPr>
              <a:t>Virtual intellectual migration (Lindsay, 2023; Lindsay, 2022)</a:t>
            </a:r>
          </a:p>
        </p:txBody>
      </p:sp>
      <p:sp>
        <p:nvSpPr>
          <p:cNvPr id="3" name="AutoShape 3"/>
          <p:cNvSpPr/>
          <p:nvPr/>
        </p:nvSpPr>
        <p:spPr>
          <a:xfrm>
            <a:off x="6373124" y="1591684"/>
            <a:ext cx="5181415" cy="0"/>
          </a:xfrm>
          <a:prstGeom prst="line">
            <a:avLst/>
          </a:prstGeom>
          <a:ln w="47625" cap="flat">
            <a:solidFill>
              <a:srgbClr val="720B55"/>
            </a:solidFill>
            <a:prstDash val="solid"/>
            <a:headEnd type="none" w="sm" len="sm"/>
            <a:tailEnd type="none" w="sm" len="sm"/>
          </a:ln>
        </p:spPr>
        <p:txBody>
          <a:bodyPr/>
          <a:lstStyle/>
          <a:p>
            <a:endParaRPr lang="en-US" dirty="0"/>
          </a:p>
        </p:txBody>
      </p:sp>
      <p:sp>
        <p:nvSpPr>
          <p:cNvPr id="4" name="Freeform 4"/>
          <p:cNvSpPr/>
          <p:nvPr/>
        </p:nvSpPr>
        <p:spPr>
          <a:xfrm>
            <a:off x="15059545"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stretch>
              <a:fillRect/>
            </a:stretch>
          </a:blipFill>
        </p:spPr>
        <p:txBody>
          <a:bodyPr/>
          <a:lstStyle/>
          <a:p>
            <a:endParaRPr lang="en-US" dirty="0"/>
          </a:p>
        </p:txBody>
      </p:sp>
      <p:sp>
        <p:nvSpPr>
          <p:cNvPr id="5" name="Freeform 5"/>
          <p:cNvSpPr/>
          <p:nvPr/>
        </p:nvSpPr>
        <p:spPr>
          <a:xfrm>
            <a:off x="14938284" y="801740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txBody>
          <a:bodyPr/>
          <a:lstStyle/>
          <a:p>
            <a:endParaRPr lang="en-US" dirty="0"/>
          </a:p>
        </p:txBody>
      </p:sp>
      <p:sp>
        <p:nvSpPr>
          <p:cNvPr id="6" name="TextBox 6"/>
          <p:cNvSpPr txBox="1"/>
          <p:nvPr/>
        </p:nvSpPr>
        <p:spPr>
          <a:xfrm>
            <a:off x="1349123" y="671748"/>
            <a:ext cx="15229417" cy="411757"/>
          </a:xfrm>
          <a:prstGeom prst="rect">
            <a:avLst/>
          </a:prstGeom>
        </p:spPr>
        <p:txBody>
          <a:bodyPr lIns="0" tIns="0" rIns="0" bIns="0" rtlCol="0" anchor="t">
            <a:spAutoFit/>
          </a:bodyPr>
          <a:lstStyle/>
          <a:p>
            <a:pPr algn="ctr">
              <a:lnSpc>
                <a:spcPts val="3317"/>
              </a:lnSpc>
              <a:spcBef>
                <a:spcPct val="0"/>
              </a:spcBef>
            </a:pPr>
            <a:r>
              <a:rPr lang="en-US" sz="2369" spc="473" dirty="0">
                <a:solidFill>
                  <a:srgbClr val="720B55"/>
                </a:solidFill>
                <a:latin typeface="Now Bold"/>
              </a:rPr>
              <a:t>Constructs of Public Sociology and International Affairs and Diplomacy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Box 2"/>
          <p:cNvSpPr txBox="1"/>
          <p:nvPr/>
        </p:nvSpPr>
        <p:spPr>
          <a:xfrm>
            <a:off x="1028700" y="1742207"/>
            <a:ext cx="15749534" cy="8450262"/>
          </a:xfrm>
          <a:prstGeom prst="rect">
            <a:avLst/>
          </a:prstGeom>
        </p:spPr>
        <p:txBody>
          <a:bodyPr lIns="0" tIns="0" rIns="0" bIns="0" rtlCol="0" anchor="t">
            <a:spAutoFit/>
          </a:bodyPr>
          <a:lstStyle/>
          <a:p>
            <a:pPr>
              <a:lnSpc>
                <a:spcPts val="2884"/>
              </a:lnSpc>
            </a:pPr>
            <a:r>
              <a:rPr lang="en-US" sz="2060" spc="412" dirty="0">
                <a:solidFill>
                  <a:srgbClr val="720B55"/>
                </a:solidFill>
                <a:latin typeface="Now Bold"/>
              </a:rPr>
              <a:t>The Academy</a:t>
            </a:r>
          </a:p>
          <a:p>
            <a:pPr>
              <a:lnSpc>
                <a:spcPts val="2632"/>
              </a:lnSpc>
            </a:pPr>
            <a:r>
              <a:rPr lang="en-US" sz="1880" spc="376" dirty="0">
                <a:solidFill>
                  <a:srgbClr val="000000"/>
                </a:solidFill>
                <a:latin typeface="Now Bold"/>
              </a:rPr>
              <a:t> </a:t>
            </a:r>
          </a:p>
          <a:p>
            <a:pPr>
              <a:lnSpc>
                <a:spcPts val="2632"/>
              </a:lnSpc>
            </a:pPr>
            <a:r>
              <a:rPr lang="en-US" sz="1880" spc="376" dirty="0">
                <a:solidFill>
                  <a:srgbClr val="000000"/>
                </a:solidFill>
                <a:latin typeface="Now Bold"/>
              </a:rPr>
              <a:t>              C.L. R. James (Federal City College/University of District of Columbia; study and </a:t>
            </a:r>
          </a:p>
          <a:p>
            <a:pPr>
              <a:lnSpc>
                <a:spcPts val="2632"/>
              </a:lnSpc>
            </a:pPr>
            <a:r>
              <a:rPr lang="en-US" sz="1880" spc="376" dirty="0">
                <a:solidFill>
                  <a:srgbClr val="000000"/>
                </a:solidFill>
                <a:latin typeface="Now Bold"/>
              </a:rPr>
              <a:t>              work in England and various parts of the USA)</a:t>
            </a:r>
          </a:p>
          <a:p>
            <a:pPr>
              <a:lnSpc>
                <a:spcPts val="2632"/>
              </a:lnSpc>
            </a:pPr>
            <a:endParaRPr lang="en-US" sz="1880" spc="376" dirty="0">
              <a:solidFill>
                <a:srgbClr val="000000"/>
              </a:solidFill>
              <a:latin typeface="Now Bold"/>
            </a:endParaRPr>
          </a:p>
          <a:p>
            <a:pPr>
              <a:lnSpc>
                <a:spcPts val="2632"/>
              </a:lnSpc>
            </a:pPr>
            <a:r>
              <a:rPr lang="en-US" sz="1880" spc="376" dirty="0">
                <a:solidFill>
                  <a:srgbClr val="000000"/>
                </a:solidFill>
                <a:latin typeface="Now Bold"/>
              </a:rPr>
              <a:t>              Charles Johnson (First Black President of Fisk University; work in Liberia)</a:t>
            </a:r>
          </a:p>
          <a:p>
            <a:pPr>
              <a:lnSpc>
                <a:spcPts val="2632"/>
              </a:lnSpc>
            </a:pPr>
            <a:endParaRPr lang="en-US" sz="1880" spc="376" dirty="0">
              <a:solidFill>
                <a:srgbClr val="000000"/>
              </a:solidFill>
              <a:latin typeface="Now Bold"/>
            </a:endParaRPr>
          </a:p>
          <a:p>
            <a:pPr>
              <a:lnSpc>
                <a:spcPts val="2884"/>
              </a:lnSpc>
            </a:pPr>
            <a:r>
              <a:rPr lang="en-US" sz="2060" spc="412" dirty="0">
                <a:solidFill>
                  <a:srgbClr val="720B55"/>
                </a:solidFill>
                <a:latin typeface="Now Bold"/>
              </a:rPr>
              <a:t>Corporate and Profit Organizations </a:t>
            </a:r>
          </a:p>
          <a:p>
            <a:pPr>
              <a:lnSpc>
                <a:spcPts val="2632"/>
              </a:lnSpc>
            </a:pPr>
            <a:endParaRPr lang="en-US" sz="2060" spc="412" dirty="0">
              <a:solidFill>
                <a:srgbClr val="720B55"/>
              </a:solidFill>
              <a:latin typeface="Now Bold"/>
            </a:endParaRPr>
          </a:p>
          <a:p>
            <a:pPr>
              <a:lnSpc>
                <a:spcPts val="2632"/>
              </a:lnSpc>
            </a:pPr>
            <a:r>
              <a:rPr lang="en-US" sz="1880" spc="376" dirty="0">
                <a:solidFill>
                  <a:srgbClr val="000000"/>
                </a:solidFill>
                <a:latin typeface="Now Bold"/>
              </a:rPr>
              <a:t>Philanthropic organizations</a:t>
            </a:r>
          </a:p>
          <a:p>
            <a:pPr>
              <a:lnSpc>
                <a:spcPts val="2632"/>
              </a:lnSpc>
            </a:pPr>
            <a:endParaRPr lang="en-US" sz="1880" spc="376" dirty="0">
              <a:solidFill>
                <a:srgbClr val="000000"/>
              </a:solidFill>
              <a:latin typeface="Now Bold"/>
            </a:endParaRPr>
          </a:p>
          <a:p>
            <a:pPr>
              <a:lnSpc>
                <a:spcPts val="2632"/>
              </a:lnSpc>
            </a:pPr>
            <a:r>
              <a:rPr lang="en-US" sz="1880" spc="376" dirty="0">
                <a:solidFill>
                  <a:srgbClr val="000000"/>
                </a:solidFill>
                <a:latin typeface="Now Bold"/>
              </a:rPr>
              <a:t>               </a:t>
            </a:r>
            <a:r>
              <a:rPr lang="en-US" sz="1880" spc="376" dirty="0">
                <a:solidFill>
                  <a:srgbClr val="000000"/>
                </a:solidFill>
                <a:latin typeface="Now"/>
              </a:rPr>
              <a:t>Ford Foundation</a:t>
            </a:r>
          </a:p>
          <a:p>
            <a:pPr>
              <a:lnSpc>
                <a:spcPts val="2632"/>
              </a:lnSpc>
            </a:pPr>
            <a:r>
              <a:rPr lang="en-US" sz="1880" spc="376" dirty="0">
                <a:solidFill>
                  <a:srgbClr val="000000"/>
                </a:solidFill>
                <a:latin typeface="Now"/>
              </a:rPr>
              <a:t>               Rockefeller Foundation</a:t>
            </a:r>
          </a:p>
          <a:p>
            <a:pPr>
              <a:lnSpc>
                <a:spcPts val="2632"/>
              </a:lnSpc>
            </a:pPr>
            <a:r>
              <a:rPr lang="en-US" sz="1880" spc="376" dirty="0">
                <a:solidFill>
                  <a:srgbClr val="000000"/>
                </a:solidFill>
                <a:latin typeface="Now"/>
              </a:rPr>
              <a:t>               Bloomberg Foundation</a:t>
            </a:r>
          </a:p>
          <a:p>
            <a:pPr>
              <a:lnSpc>
                <a:spcPts val="2352"/>
              </a:lnSpc>
            </a:pPr>
            <a:endParaRPr lang="en-US" sz="1880" spc="376" dirty="0">
              <a:solidFill>
                <a:srgbClr val="000000"/>
              </a:solidFill>
              <a:latin typeface="Now"/>
            </a:endParaRPr>
          </a:p>
          <a:p>
            <a:pPr>
              <a:lnSpc>
                <a:spcPts val="2884"/>
              </a:lnSpc>
            </a:pPr>
            <a:r>
              <a:rPr lang="en-US" sz="2060" spc="412" dirty="0">
                <a:solidFill>
                  <a:srgbClr val="720B55"/>
                </a:solidFill>
                <a:latin typeface="Now Bold"/>
              </a:rPr>
              <a:t>Diplomacy</a:t>
            </a:r>
          </a:p>
          <a:p>
            <a:pPr>
              <a:lnSpc>
                <a:spcPts val="2352"/>
              </a:lnSpc>
            </a:pPr>
            <a:endParaRPr lang="en-US" sz="2060" spc="412" dirty="0">
              <a:solidFill>
                <a:srgbClr val="720B55"/>
              </a:solidFill>
              <a:latin typeface="Now Bold"/>
            </a:endParaRPr>
          </a:p>
          <a:p>
            <a:pPr>
              <a:lnSpc>
                <a:spcPts val="2772"/>
              </a:lnSpc>
            </a:pPr>
            <a:r>
              <a:rPr lang="en-US" sz="1980" spc="396" dirty="0">
                <a:solidFill>
                  <a:srgbClr val="000000"/>
                </a:solidFill>
                <a:latin typeface="Now Bold"/>
              </a:rPr>
              <a:t>Ambassador (Ret) and Professor Emeritus Horace G. Dawson, Jr (U.S. Department of State and Howard University) (Lindsay, 2021) </a:t>
            </a:r>
          </a:p>
          <a:p>
            <a:pPr>
              <a:lnSpc>
                <a:spcPts val="2772"/>
              </a:lnSpc>
            </a:pPr>
            <a:endParaRPr lang="en-US" sz="1980" spc="396" dirty="0">
              <a:solidFill>
                <a:srgbClr val="000000"/>
              </a:solidFill>
              <a:latin typeface="Now Bold"/>
            </a:endParaRPr>
          </a:p>
          <a:p>
            <a:pPr>
              <a:lnSpc>
                <a:spcPts val="2772"/>
              </a:lnSpc>
            </a:pPr>
            <a:r>
              <a:rPr lang="en-US" sz="1980" spc="396" dirty="0">
                <a:solidFill>
                  <a:srgbClr val="000000"/>
                </a:solidFill>
                <a:latin typeface="Now Bold"/>
              </a:rPr>
              <a:t>Vivian Lowery Derryck  (Former Deputy Assistant Secretary of State and  Adjunct Faculty at George Washington University) </a:t>
            </a:r>
          </a:p>
          <a:p>
            <a:pPr>
              <a:lnSpc>
                <a:spcPts val="2352"/>
              </a:lnSpc>
            </a:pPr>
            <a:endParaRPr lang="en-US" sz="1980" spc="396" dirty="0">
              <a:solidFill>
                <a:srgbClr val="000000"/>
              </a:solidFill>
              <a:latin typeface="Now Bold"/>
            </a:endParaRPr>
          </a:p>
          <a:p>
            <a:pPr>
              <a:lnSpc>
                <a:spcPts val="2352"/>
              </a:lnSpc>
            </a:pPr>
            <a:endParaRPr lang="en-US" sz="1980" spc="396" dirty="0">
              <a:solidFill>
                <a:srgbClr val="000000"/>
              </a:solidFill>
              <a:latin typeface="Now Bold"/>
            </a:endParaRPr>
          </a:p>
          <a:p>
            <a:pPr>
              <a:lnSpc>
                <a:spcPts val="2352"/>
              </a:lnSpc>
              <a:spcBef>
                <a:spcPct val="0"/>
              </a:spcBef>
            </a:pPr>
            <a:endParaRPr lang="en-US" sz="1980" spc="396" dirty="0">
              <a:solidFill>
                <a:srgbClr val="000000"/>
              </a:solidFill>
              <a:latin typeface="Now Bold"/>
            </a:endParaRPr>
          </a:p>
        </p:txBody>
      </p:sp>
      <p:sp>
        <p:nvSpPr>
          <p:cNvPr id="3" name="Freeform 3"/>
          <p:cNvSpPr/>
          <p:nvPr/>
        </p:nvSpPr>
        <p:spPr>
          <a:xfrm>
            <a:off x="15059545"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stretch>
              <a:fillRect/>
            </a:stretch>
          </a:blipFill>
        </p:spPr>
        <p:txBody>
          <a:bodyPr/>
          <a:lstStyle/>
          <a:p>
            <a:endParaRPr lang="en-US" dirty="0"/>
          </a:p>
        </p:txBody>
      </p:sp>
      <p:sp>
        <p:nvSpPr>
          <p:cNvPr id="4" name="Freeform 4"/>
          <p:cNvSpPr/>
          <p:nvPr/>
        </p:nvSpPr>
        <p:spPr>
          <a:xfrm>
            <a:off x="14938284" y="801740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txBody>
          <a:bodyPr/>
          <a:lstStyle/>
          <a:p>
            <a:endParaRPr lang="en-US" dirty="0"/>
          </a:p>
        </p:txBody>
      </p:sp>
      <p:sp>
        <p:nvSpPr>
          <p:cNvPr id="5" name="TextBox 5"/>
          <p:cNvSpPr txBox="1"/>
          <p:nvPr/>
        </p:nvSpPr>
        <p:spPr>
          <a:xfrm>
            <a:off x="242838" y="662223"/>
            <a:ext cx="17802325" cy="477847"/>
          </a:xfrm>
          <a:prstGeom prst="rect">
            <a:avLst/>
          </a:prstGeom>
        </p:spPr>
        <p:txBody>
          <a:bodyPr lIns="0" tIns="0" rIns="0" bIns="0" rtlCol="0" anchor="t">
            <a:spAutoFit/>
          </a:bodyPr>
          <a:lstStyle/>
          <a:p>
            <a:pPr algn="ctr">
              <a:lnSpc>
                <a:spcPts val="3877"/>
              </a:lnSpc>
              <a:spcBef>
                <a:spcPct val="0"/>
              </a:spcBef>
            </a:pPr>
            <a:r>
              <a:rPr lang="en-US" sz="2769" spc="553" dirty="0">
                <a:solidFill>
                  <a:srgbClr val="720B55"/>
                </a:solidFill>
                <a:latin typeface="Now Bold"/>
              </a:rPr>
              <a:t>Black Positions and Integral Roles in Domestic and International Venues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Box 2"/>
          <p:cNvSpPr txBox="1"/>
          <p:nvPr/>
        </p:nvSpPr>
        <p:spPr>
          <a:xfrm>
            <a:off x="1564272" y="1287476"/>
            <a:ext cx="14441410" cy="7726923"/>
          </a:xfrm>
          <a:prstGeom prst="rect">
            <a:avLst/>
          </a:prstGeom>
        </p:spPr>
        <p:txBody>
          <a:bodyPr lIns="0" tIns="0" rIns="0" bIns="0" rtlCol="0" anchor="t">
            <a:spAutoFit/>
          </a:bodyPr>
          <a:lstStyle/>
          <a:p>
            <a:pPr>
              <a:lnSpc>
                <a:spcPts val="2859"/>
              </a:lnSpc>
            </a:pPr>
            <a:endParaRPr dirty="0"/>
          </a:p>
          <a:p>
            <a:pPr>
              <a:lnSpc>
                <a:spcPts val="2583"/>
              </a:lnSpc>
            </a:pPr>
            <a:endParaRPr dirty="0"/>
          </a:p>
          <a:p>
            <a:pPr>
              <a:lnSpc>
                <a:spcPts val="2863"/>
              </a:lnSpc>
            </a:pPr>
            <a:r>
              <a:rPr lang="en-US" sz="2045" spc="409" dirty="0">
                <a:solidFill>
                  <a:srgbClr val="000000"/>
                </a:solidFill>
                <a:latin typeface="Now Bold"/>
              </a:rPr>
              <a:t>Ralph Bunche First Negro/Coloured Nobel Peace Laureate, Undersecretary of the United Nations, (Lindsay, 2008)</a:t>
            </a:r>
          </a:p>
          <a:p>
            <a:pPr>
              <a:lnSpc>
                <a:spcPts val="2863"/>
              </a:lnSpc>
            </a:pPr>
            <a:endParaRPr lang="en-US" sz="2045" spc="409" dirty="0">
              <a:solidFill>
                <a:srgbClr val="000000"/>
              </a:solidFill>
              <a:latin typeface="Now Bold"/>
            </a:endParaRPr>
          </a:p>
          <a:p>
            <a:pPr>
              <a:lnSpc>
                <a:spcPts val="2863"/>
              </a:lnSpc>
            </a:pPr>
            <a:r>
              <a:rPr lang="en-US" sz="2045" spc="409" dirty="0">
                <a:solidFill>
                  <a:srgbClr val="000000"/>
                </a:solidFill>
                <a:latin typeface="Now Bold"/>
              </a:rPr>
              <a:t>                        </a:t>
            </a:r>
            <a:r>
              <a:rPr lang="en-US" sz="2045" spc="409" dirty="0">
                <a:solidFill>
                  <a:srgbClr val="000000"/>
                </a:solidFill>
                <a:latin typeface="Now"/>
              </a:rPr>
              <a:t>First African American Professor of Government/Political  </a:t>
            </a:r>
          </a:p>
          <a:p>
            <a:pPr>
              <a:lnSpc>
                <a:spcPts val="2863"/>
              </a:lnSpc>
            </a:pPr>
            <a:r>
              <a:rPr lang="en-US" sz="2045" spc="409" dirty="0">
                <a:solidFill>
                  <a:srgbClr val="000000"/>
                </a:solidFill>
                <a:latin typeface="Now"/>
              </a:rPr>
              <a:t>                        Science at Harvard University – did not formally relocate to </a:t>
            </a:r>
          </a:p>
          <a:p>
            <a:pPr>
              <a:lnSpc>
                <a:spcPts val="2863"/>
              </a:lnSpc>
            </a:pPr>
            <a:r>
              <a:rPr lang="en-US" sz="2045" spc="409" dirty="0">
                <a:solidFill>
                  <a:srgbClr val="000000"/>
                </a:solidFill>
                <a:latin typeface="Now"/>
              </a:rPr>
              <a:t>                        Harvard;</a:t>
            </a:r>
          </a:p>
          <a:p>
            <a:pPr>
              <a:lnSpc>
                <a:spcPts val="2863"/>
              </a:lnSpc>
            </a:pPr>
            <a:endParaRPr lang="en-US" sz="2045" spc="409" dirty="0">
              <a:solidFill>
                <a:srgbClr val="000000"/>
              </a:solidFill>
              <a:latin typeface="Now"/>
            </a:endParaRPr>
          </a:p>
          <a:p>
            <a:pPr>
              <a:lnSpc>
                <a:spcPts val="2863"/>
              </a:lnSpc>
            </a:pPr>
            <a:r>
              <a:rPr lang="en-US" sz="2045" spc="409" dirty="0">
                <a:solidFill>
                  <a:srgbClr val="000000"/>
                </a:solidFill>
                <a:latin typeface="Now"/>
              </a:rPr>
              <a:t>                        Advisor to eminent attorney Thurgood Marshall and historian  </a:t>
            </a:r>
          </a:p>
          <a:p>
            <a:pPr>
              <a:lnSpc>
                <a:spcPts val="2863"/>
              </a:lnSpc>
            </a:pPr>
            <a:r>
              <a:rPr lang="en-US" sz="2045" spc="409" dirty="0">
                <a:solidFill>
                  <a:srgbClr val="000000"/>
                </a:solidFill>
                <a:latin typeface="Now"/>
              </a:rPr>
              <a:t>                        John Hope Franklin on </a:t>
            </a:r>
            <a:r>
              <a:rPr lang="en-US" sz="2045" i="1" spc="409" dirty="0">
                <a:solidFill>
                  <a:srgbClr val="000000"/>
                </a:solidFill>
                <a:latin typeface="Now"/>
              </a:rPr>
              <a:t>Brown v Board of Education</a:t>
            </a:r>
            <a:r>
              <a:rPr lang="en-US" sz="2045" spc="409" dirty="0">
                <a:solidFill>
                  <a:srgbClr val="000000"/>
                </a:solidFill>
                <a:latin typeface="Now"/>
              </a:rPr>
              <a:t>; </a:t>
            </a:r>
          </a:p>
          <a:p>
            <a:pPr>
              <a:lnSpc>
                <a:spcPts val="2863"/>
              </a:lnSpc>
            </a:pPr>
            <a:endParaRPr lang="en-US" sz="2045" spc="409" dirty="0">
              <a:solidFill>
                <a:srgbClr val="000000"/>
              </a:solidFill>
              <a:latin typeface="Now"/>
            </a:endParaRPr>
          </a:p>
          <a:p>
            <a:pPr>
              <a:lnSpc>
                <a:spcPts val="2863"/>
              </a:lnSpc>
            </a:pPr>
            <a:r>
              <a:rPr lang="en-US" sz="2045" spc="409" dirty="0">
                <a:solidFill>
                  <a:srgbClr val="000000"/>
                </a:solidFill>
                <a:latin typeface="Now"/>
              </a:rPr>
              <a:t>                        Research and Publication from/on The American Dilemma and </a:t>
            </a:r>
          </a:p>
          <a:p>
            <a:pPr>
              <a:lnSpc>
                <a:spcPts val="2863"/>
              </a:lnSpc>
            </a:pPr>
            <a:r>
              <a:rPr lang="en-US" sz="2045" spc="409" dirty="0">
                <a:solidFill>
                  <a:srgbClr val="000000"/>
                </a:solidFill>
                <a:latin typeface="Now"/>
              </a:rPr>
              <a:t>                        Coloured in American South and Dahomey – now  Benin/Togo </a:t>
            </a:r>
          </a:p>
          <a:p>
            <a:pPr>
              <a:lnSpc>
                <a:spcPts val="2863"/>
              </a:lnSpc>
            </a:pPr>
            <a:endParaRPr lang="en-US" sz="2045" spc="409" dirty="0">
              <a:solidFill>
                <a:srgbClr val="000000"/>
              </a:solidFill>
              <a:latin typeface="Now"/>
            </a:endParaRPr>
          </a:p>
          <a:p>
            <a:pPr>
              <a:lnSpc>
                <a:spcPts val="2863"/>
              </a:lnSpc>
            </a:pPr>
            <a:r>
              <a:rPr lang="en-US" sz="2045" spc="409" dirty="0">
                <a:solidFill>
                  <a:srgbClr val="000000"/>
                </a:solidFill>
                <a:latin typeface="Now"/>
              </a:rPr>
              <a:t>                        Anthropological and Sociological research methods from BA to </a:t>
            </a:r>
          </a:p>
          <a:p>
            <a:pPr>
              <a:lnSpc>
                <a:spcPts val="2863"/>
              </a:lnSpc>
            </a:pPr>
            <a:r>
              <a:rPr lang="en-US" sz="2045" spc="409" dirty="0">
                <a:solidFill>
                  <a:srgbClr val="000000"/>
                </a:solidFill>
                <a:latin typeface="Now"/>
              </a:rPr>
              <a:t>                        Ph.D. to United Nations</a:t>
            </a:r>
          </a:p>
          <a:p>
            <a:pPr>
              <a:lnSpc>
                <a:spcPts val="2863"/>
              </a:lnSpc>
            </a:pPr>
            <a:endParaRPr lang="en-US" sz="2045" spc="409" dirty="0">
              <a:solidFill>
                <a:srgbClr val="000000"/>
              </a:solidFill>
              <a:latin typeface="Now"/>
            </a:endParaRPr>
          </a:p>
          <a:p>
            <a:pPr>
              <a:lnSpc>
                <a:spcPts val="2863"/>
              </a:lnSpc>
            </a:pPr>
            <a:r>
              <a:rPr lang="en-US" sz="2045" spc="409" dirty="0">
                <a:solidFill>
                  <a:srgbClr val="000000"/>
                </a:solidFill>
                <a:latin typeface="Now"/>
              </a:rPr>
              <a:t>                        Advisor to Dr. Martin Luther King, Jr. and Civil Rights </a:t>
            </a:r>
          </a:p>
          <a:p>
            <a:pPr>
              <a:lnSpc>
                <a:spcPts val="2863"/>
              </a:lnSpc>
            </a:pPr>
            <a:r>
              <a:rPr lang="en-US" sz="2045" spc="409" dirty="0">
                <a:solidFill>
                  <a:srgbClr val="000000"/>
                </a:solidFill>
                <a:latin typeface="Now"/>
              </a:rPr>
              <a:t>                        organizations</a:t>
            </a:r>
          </a:p>
          <a:p>
            <a:pPr>
              <a:lnSpc>
                <a:spcPts val="2583"/>
              </a:lnSpc>
              <a:spcBef>
                <a:spcPct val="0"/>
              </a:spcBef>
            </a:pPr>
            <a:endParaRPr lang="en-US" sz="2045" spc="409" dirty="0">
              <a:solidFill>
                <a:srgbClr val="000000"/>
              </a:solidFill>
              <a:latin typeface="Now"/>
            </a:endParaRPr>
          </a:p>
        </p:txBody>
      </p:sp>
      <p:sp>
        <p:nvSpPr>
          <p:cNvPr id="3" name="Freeform 3"/>
          <p:cNvSpPr/>
          <p:nvPr/>
        </p:nvSpPr>
        <p:spPr>
          <a:xfrm>
            <a:off x="15059545"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stretch>
              <a:fillRect/>
            </a:stretch>
          </a:blipFill>
        </p:spPr>
        <p:txBody>
          <a:bodyPr/>
          <a:lstStyle/>
          <a:p>
            <a:endParaRPr lang="en-US" dirty="0"/>
          </a:p>
        </p:txBody>
      </p:sp>
      <p:sp>
        <p:nvSpPr>
          <p:cNvPr id="4" name="Freeform 4"/>
          <p:cNvSpPr/>
          <p:nvPr/>
        </p:nvSpPr>
        <p:spPr>
          <a:xfrm>
            <a:off x="14938284" y="801740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txBody>
          <a:bodyPr/>
          <a:lstStyle/>
          <a:p>
            <a:endParaRPr lang="en-US" dirty="0"/>
          </a:p>
        </p:txBody>
      </p:sp>
      <p:sp>
        <p:nvSpPr>
          <p:cNvPr id="5" name="TextBox 5"/>
          <p:cNvSpPr txBox="1"/>
          <p:nvPr/>
        </p:nvSpPr>
        <p:spPr>
          <a:xfrm>
            <a:off x="242838" y="662223"/>
            <a:ext cx="17802325" cy="477847"/>
          </a:xfrm>
          <a:prstGeom prst="rect">
            <a:avLst/>
          </a:prstGeom>
        </p:spPr>
        <p:txBody>
          <a:bodyPr lIns="0" tIns="0" rIns="0" bIns="0" rtlCol="0" anchor="t">
            <a:spAutoFit/>
          </a:bodyPr>
          <a:lstStyle/>
          <a:p>
            <a:pPr algn="ctr">
              <a:lnSpc>
                <a:spcPts val="3877"/>
              </a:lnSpc>
              <a:spcBef>
                <a:spcPct val="0"/>
              </a:spcBef>
            </a:pPr>
            <a:r>
              <a:rPr lang="en-US" sz="2769" spc="553" dirty="0">
                <a:solidFill>
                  <a:srgbClr val="720B55"/>
                </a:solidFill>
                <a:latin typeface="Now Bold"/>
              </a:rPr>
              <a:t>Black Positions and Integral Roles in Domestic and International Venues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5059545"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stretch>
              <a:fillRect/>
            </a:stretch>
          </a:blipFill>
        </p:spPr>
        <p:txBody>
          <a:bodyPr/>
          <a:lstStyle/>
          <a:p>
            <a:endParaRPr lang="en-US" dirty="0"/>
          </a:p>
        </p:txBody>
      </p:sp>
      <p:sp>
        <p:nvSpPr>
          <p:cNvPr id="3" name="TextBox 3"/>
          <p:cNvSpPr txBox="1"/>
          <p:nvPr/>
        </p:nvSpPr>
        <p:spPr>
          <a:xfrm>
            <a:off x="604126" y="2756430"/>
            <a:ext cx="16229979" cy="6881884"/>
          </a:xfrm>
          <a:prstGeom prst="rect">
            <a:avLst/>
          </a:prstGeom>
        </p:spPr>
        <p:txBody>
          <a:bodyPr lIns="0" tIns="0" rIns="0" bIns="0" rtlCol="0" anchor="t">
            <a:spAutoFit/>
          </a:bodyPr>
          <a:lstStyle/>
          <a:p>
            <a:pPr>
              <a:lnSpc>
                <a:spcPts val="2677"/>
              </a:lnSpc>
            </a:pPr>
            <a:r>
              <a:rPr lang="en-US" sz="1912" spc="382" dirty="0">
                <a:solidFill>
                  <a:srgbClr val="720B55"/>
                </a:solidFill>
                <a:latin typeface="Now Bold"/>
              </a:rPr>
              <a:t>Students and Professionals in Domestic and International Venues </a:t>
            </a:r>
          </a:p>
          <a:p>
            <a:pPr>
              <a:lnSpc>
                <a:spcPts val="2677"/>
              </a:lnSpc>
            </a:pPr>
            <a:r>
              <a:rPr lang="en-US" sz="1912" spc="382" dirty="0">
                <a:solidFill>
                  <a:srgbClr val="720B55"/>
                </a:solidFill>
                <a:latin typeface="Now Bold"/>
              </a:rPr>
              <a:t>        </a:t>
            </a:r>
          </a:p>
          <a:p>
            <a:pPr>
              <a:lnSpc>
                <a:spcPts val="2677"/>
              </a:lnSpc>
            </a:pPr>
            <a:r>
              <a:rPr lang="en-US" sz="1912" spc="382" dirty="0">
                <a:solidFill>
                  <a:srgbClr val="000000"/>
                </a:solidFill>
                <a:latin typeface="Now Bold"/>
              </a:rPr>
              <a:t>           Rhodes Scholars -- (32 Americans are selected) </a:t>
            </a:r>
          </a:p>
          <a:p>
            <a:pPr>
              <a:lnSpc>
                <a:spcPts val="2677"/>
              </a:lnSpc>
            </a:pPr>
            <a:endParaRPr lang="en-US" sz="1912" spc="382" dirty="0">
              <a:solidFill>
                <a:srgbClr val="000000"/>
              </a:solidFill>
              <a:latin typeface="Now Bold"/>
            </a:endParaRPr>
          </a:p>
          <a:p>
            <a:pPr>
              <a:lnSpc>
                <a:spcPts val="2677"/>
              </a:lnSpc>
            </a:pPr>
            <a:r>
              <a:rPr lang="en-US" sz="1912" spc="382" dirty="0">
                <a:solidFill>
                  <a:srgbClr val="000000"/>
                </a:solidFill>
                <a:latin typeface="Now Bold"/>
              </a:rPr>
              <a:t>                 </a:t>
            </a:r>
            <a:r>
              <a:rPr lang="en-US" sz="1912" spc="382" dirty="0">
                <a:solidFill>
                  <a:srgbClr val="000000"/>
                </a:solidFill>
                <a:latin typeface="Now"/>
              </a:rPr>
              <a:t>   6 Black American selected in 2022 (Ruf, 2021)</a:t>
            </a:r>
          </a:p>
          <a:p>
            <a:pPr>
              <a:lnSpc>
                <a:spcPts val="2677"/>
              </a:lnSpc>
            </a:pPr>
            <a:r>
              <a:rPr lang="en-US" sz="1912" spc="382" dirty="0">
                <a:solidFill>
                  <a:srgbClr val="000000"/>
                </a:solidFill>
                <a:latin typeface="Now"/>
              </a:rPr>
              <a:t>                    953 Applicants (Nietzel, 2021)</a:t>
            </a:r>
          </a:p>
          <a:p>
            <a:pPr>
              <a:lnSpc>
                <a:spcPts val="2677"/>
              </a:lnSpc>
            </a:pPr>
            <a:r>
              <a:rPr lang="en-US" sz="1912" spc="382" dirty="0">
                <a:solidFill>
                  <a:srgbClr val="000000"/>
                </a:solidFill>
                <a:latin typeface="Now"/>
              </a:rPr>
              <a:t>                    Study for master’s at the University of Oxford college</a:t>
            </a:r>
          </a:p>
          <a:p>
            <a:pPr>
              <a:lnSpc>
                <a:spcPts val="2677"/>
              </a:lnSpc>
            </a:pPr>
            <a:endParaRPr lang="en-US" sz="1912" spc="382" dirty="0">
              <a:solidFill>
                <a:srgbClr val="000000"/>
              </a:solidFill>
              <a:latin typeface="Now"/>
            </a:endParaRPr>
          </a:p>
          <a:p>
            <a:pPr>
              <a:lnSpc>
                <a:spcPts val="2677"/>
              </a:lnSpc>
            </a:pPr>
            <a:r>
              <a:rPr lang="en-US" sz="1912" spc="382" dirty="0">
                <a:solidFill>
                  <a:srgbClr val="000000"/>
                </a:solidFill>
                <a:latin typeface="Now"/>
              </a:rPr>
              <a:t>           </a:t>
            </a:r>
            <a:r>
              <a:rPr lang="en-US" sz="1912" spc="382" dirty="0">
                <a:solidFill>
                  <a:srgbClr val="000000"/>
                </a:solidFill>
                <a:latin typeface="Now Bold"/>
              </a:rPr>
              <a:t>Phaidra Buchanan (B.S.Ed. ’21) – University of Georgia First African American Rhodes  </a:t>
            </a:r>
          </a:p>
          <a:p>
            <a:pPr>
              <a:lnSpc>
                <a:spcPts val="2677"/>
              </a:lnSpc>
            </a:pPr>
            <a:r>
              <a:rPr lang="en-US" sz="1912" spc="382" dirty="0">
                <a:solidFill>
                  <a:srgbClr val="000000"/>
                </a:solidFill>
                <a:latin typeface="Now Bold"/>
              </a:rPr>
              <a:t>           Scholar (Mary Frances Early College of Education – in 2021 only major research </a:t>
            </a:r>
          </a:p>
          <a:p>
            <a:pPr>
              <a:lnSpc>
                <a:spcPts val="2677"/>
              </a:lnSpc>
            </a:pPr>
            <a:r>
              <a:rPr lang="en-US" sz="1912" spc="382" dirty="0">
                <a:solidFill>
                  <a:srgbClr val="000000"/>
                </a:solidFill>
                <a:latin typeface="Now Bold"/>
              </a:rPr>
              <a:t>           university College of Education named for a Black/Colored educator)</a:t>
            </a:r>
          </a:p>
          <a:p>
            <a:pPr>
              <a:lnSpc>
                <a:spcPts val="2677"/>
              </a:lnSpc>
            </a:pPr>
            <a:r>
              <a:rPr lang="en-US" sz="1912" spc="382" dirty="0">
                <a:solidFill>
                  <a:srgbClr val="000000"/>
                </a:solidFill>
                <a:latin typeface="Now"/>
              </a:rPr>
              <a:t>           </a:t>
            </a:r>
            <a:r>
              <a:rPr lang="en-US" sz="1912" spc="382" dirty="0">
                <a:solidFill>
                  <a:srgbClr val="000000"/>
                </a:solidFill>
                <a:latin typeface="Now Bold"/>
              </a:rPr>
              <a:t>BS Ed in Education – foci on social studies</a:t>
            </a:r>
            <a:r>
              <a:rPr lang="en-US" sz="1912" spc="382" dirty="0">
                <a:solidFill>
                  <a:srgbClr val="720B55"/>
                </a:solidFill>
                <a:latin typeface="Now Bold"/>
              </a:rPr>
              <a:t> </a:t>
            </a:r>
          </a:p>
          <a:p>
            <a:pPr>
              <a:lnSpc>
                <a:spcPts val="2677"/>
              </a:lnSpc>
            </a:pPr>
            <a:endParaRPr lang="en-US" sz="1912" spc="382" dirty="0">
              <a:solidFill>
                <a:srgbClr val="720B55"/>
              </a:solidFill>
              <a:latin typeface="Now Bold"/>
            </a:endParaRPr>
          </a:p>
          <a:p>
            <a:pPr>
              <a:lnSpc>
                <a:spcPts val="2677"/>
              </a:lnSpc>
            </a:pPr>
            <a:r>
              <a:rPr lang="en-US" sz="1912" spc="382" dirty="0">
                <a:solidFill>
                  <a:srgbClr val="720B55"/>
                </a:solidFill>
                <a:latin typeface="Now"/>
              </a:rPr>
              <a:t>                    </a:t>
            </a:r>
            <a:r>
              <a:rPr lang="en-US" sz="1912" spc="382" dirty="0">
                <a:solidFill>
                  <a:srgbClr val="000000"/>
                </a:solidFill>
                <a:latin typeface="Now"/>
              </a:rPr>
              <a:t>Studied computing ethics at the University of Oxford in England as a Foundation </a:t>
            </a:r>
          </a:p>
          <a:p>
            <a:pPr>
              <a:lnSpc>
                <a:spcPts val="2677"/>
              </a:lnSpc>
            </a:pPr>
            <a:r>
              <a:rPr lang="en-US" sz="1912" spc="382" dirty="0">
                <a:solidFill>
                  <a:srgbClr val="000000"/>
                </a:solidFill>
                <a:latin typeface="Now"/>
              </a:rPr>
              <a:t>                    Fellow</a:t>
            </a:r>
          </a:p>
          <a:p>
            <a:pPr>
              <a:lnSpc>
                <a:spcPts val="2677"/>
              </a:lnSpc>
            </a:pPr>
            <a:r>
              <a:rPr lang="en-US" sz="1912" spc="382" dirty="0">
                <a:solidFill>
                  <a:srgbClr val="000000"/>
                </a:solidFill>
                <a:latin typeface="Now"/>
              </a:rPr>
              <a:t>                    Studied German and sustainability practices at Goethe-Institut in Freiburg,</a:t>
            </a:r>
          </a:p>
          <a:p>
            <a:pPr>
              <a:lnSpc>
                <a:spcPts val="2677"/>
              </a:lnSpc>
            </a:pPr>
            <a:r>
              <a:rPr lang="en-US" sz="1912" spc="382" dirty="0">
                <a:solidFill>
                  <a:srgbClr val="000000"/>
                </a:solidFill>
                <a:latin typeface="Now"/>
              </a:rPr>
              <a:t>                    Germany</a:t>
            </a:r>
          </a:p>
          <a:p>
            <a:pPr>
              <a:lnSpc>
                <a:spcPts val="2677"/>
              </a:lnSpc>
            </a:pPr>
            <a:r>
              <a:rPr lang="en-US" sz="1912" spc="382" dirty="0">
                <a:solidFill>
                  <a:srgbClr val="000000"/>
                </a:solidFill>
                <a:latin typeface="Now"/>
              </a:rPr>
              <a:t>                    Participated in the College’s Ghana Study Abroad in Education program, </a:t>
            </a:r>
          </a:p>
          <a:p>
            <a:pPr>
              <a:lnSpc>
                <a:spcPts val="2677"/>
              </a:lnSpc>
            </a:pPr>
            <a:r>
              <a:rPr lang="en-US" sz="1912" spc="382" dirty="0">
                <a:solidFill>
                  <a:srgbClr val="000000"/>
                </a:solidFill>
                <a:latin typeface="Now"/>
              </a:rPr>
              <a:t>                    examining school models in Accra, Kumasi, and Cape Coast</a:t>
            </a:r>
          </a:p>
          <a:p>
            <a:pPr>
              <a:lnSpc>
                <a:spcPts val="2352"/>
              </a:lnSpc>
              <a:spcBef>
                <a:spcPct val="0"/>
              </a:spcBef>
            </a:pPr>
            <a:endParaRPr lang="en-US" sz="1912" spc="382" dirty="0">
              <a:solidFill>
                <a:srgbClr val="000000"/>
              </a:solidFill>
              <a:latin typeface="Now"/>
            </a:endParaRPr>
          </a:p>
        </p:txBody>
      </p:sp>
      <p:sp>
        <p:nvSpPr>
          <p:cNvPr id="4" name="AutoShape 4"/>
          <p:cNvSpPr/>
          <p:nvPr/>
        </p:nvSpPr>
        <p:spPr>
          <a:xfrm>
            <a:off x="6128408" y="2096167"/>
            <a:ext cx="5181415" cy="0"/>
          </a:xfrm>
          <a:prstGeom prst="line">
            <a:avLst/>
          </a:prstGeom>
          <a:ln w="47625" cap="flat">
            <a:solidFill>
              <a:srgbClr val="720B55"/>
            </a:solidFill>
            <a:prstDash val="solid"/>
            <a:headEnd type="none" w="sm" len="sm"/>
            <a:tailEnd type="none" w="sm" len="sm"/>
          </a:ln>
        </p:spPr>
        <p:txBody>
          <a:bodyPr/>
          <a:lstStyle/>
          <a:p>
            <a:endParaRPr lang="en-US" dirty="0"/>
          </a:p>
        </p:txBody>
      </p:sp>
      <p:sp>
        <p:nvSpPr>
          <p:cNvPr id="5" name="Freeform 5"/>
          <p:cNvSpPr/>
          <p:nvPr/>
        </p:nvSpPr>
        <p:spPr>
          <a:xfrm>
            <a:off x="14938284" y="801740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txBody>
          <a:bodyPr/>
          <a:lstStyle/>
          <a:p>
            <a:endParaRPr lang="en-US" dirty="0"/>
          </a:p>
        </p:txBody>
      </p:sp>
      <p:sp>
        <p:nvSpPr>
          <p:cNvPr id="6" name="TextBox 6"/>
          <p:cNvSpPr txBox="1"/>
          <p:nvPr/>
        </p:nvSpPr>
        <p:spPr>
          <a:xfrm>
            <a:off x="242838" y="662223"/>
            <a:ext cx="17802325" cy="477847"/>
          </a:xfrm>
          <a:prstGeom prst="rect">
            <a:avLst/>
          </a:prstGeom>
        </p:spPr>
        <p:txBody>
          <a:bodyPr lIns="0" tIns="0" rIns="0" bIns="0" rtlCol="0" anchor="t">
            <a:spAutoFit/>
          </a:bodyPr>
          <a:lstStyle/>
          <a:p>
            <a:pPr algn="ctr">
              <a:lnSpc>
                <a:spcPts val="3877"/>
              </a:lnSpc>
              <a:spcBef>
                <a:spcPct val="0"/>
              </a:spcBef>
            </a:pPr>
            <a:r>
              <a:rPr lang="en-US" sz="2769" spc="553" dirty="0">
                <a:solidFill>
                  <a:srgbClr val="720B55"/>
                </a:solidFill>
                <a:latin typeface="Now Bold"/>
              </a:rPr>
              <a:t>Black Positions and Integral Roles in Domestic and International Venues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5059545"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stretch>
              <a:fillRect/>
            </a:stretch>
          </a:blipFill>
        </p:spPr>
        <p:txBody>
          <a:bodyPr/>
          <a:lstStyle/>
          <a:p>
            <a:endParaRPr lang="en-US" dirty="0"/>
          </a:p>
        </p:txBody>
      </p:sp>
      <p:sp>
        <p:nvSpPr>
          <p:cNvPr id="3" name="AutoShape 3"/>
          <p:cNvSpPr/>
          <p:nvPr/>
        </p:nvSpPr>
        <p:spPr>
          <a:xfrm>
            <a:off x="6249501" y="1899236"/>
            <a:ext cx="5181415" cy="0"/>
          </a:xfrm>
          <a:prstGeom prst="line">
            <a:avLst/>
          </a:prstGeom>
          <a:ln w="47625" cap="flat">
            <a:solidFill>
              <a:srgbClr val="720B55"/>
            </a:solidFill>
            <a:prstDash val="solid"/>
            <a:headEnd type="none" w="sm" len="sm"/>
            <a:tailEnd type="none" w="sm" len="sm"/>
          </a:ln>
        </p:spPr>
        <p:txBody>
          <a:bodyPr/>
          <a:lstStyle/>
          <a:p>
            <a:endParaRPr lang="en-US" dirty="0"/>
          </a:p>
        </p:txBody>
      </p:sp>
      <p:sp>
        <p:nvSpPr>
          <p:cNvPr id="4" name="Freeform 4"/>
          <p:cNvSpPr/>
          <p:nvPr/>
        </p:nvSpPr>
        <p:spPr>
          <a:xfrm>
            <a:off x="14938284" y="801740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txBody>
          <a:bodyPr/>
          <a:lstStyle/>
          <a:p>
            <a:endParaRPr lang="en-US" dirty="0"/>
          </a:p>
        </p:txBody>
      </p:sp>
      <p:sp>
        <p:nvSpPr>
          <p:cNvPr id="5" name="TextBox 5"/>
          <p:cNvSpPr txBox="1"/>
          <p:nvPr/>
        </p:nvSpPr>
        <p:spPr>
          <a:xfrm>
            <a:off x="275116" y="2495582"/>
            <a:ext cx="17737768" cy="7579220"/>
          </a:xfrm>
          <a:prstGeom prst="rect">
            <a:avLst/>
          </a:prstGeom>
        </p:spPr>
        <p:txBody>
          <a:bodyPr lIns="0" tIns="0" rIns="0" bIns="0" rtlCol="0" anchor="t">
            <a:spAutoFit/>
          </a:bodyPr>
          <a:lstStyle/>
          <a:p>
            <a:pPr>
              <a:lnSpc>
                <a:spcPts val="3820"/>
              </a:lnSpc>
            </a:pPr>
            <a:r>
              <a:rPr lang="en-US" sz="2728" spc="545" dirty="0">
                <a:solidFill>
                  <a:srgbClr val="720B55"/>
                </a:solidFill>
                <a:latin typeface="Now Bold"/>
              </a:rPr>
              <a:t>Students and Professionals in Domestic and International Venues (cont.)</a:t>
            </a:r>
          </a:p>
          <a:p>
            <a:pPr>
              <a:lnSpc>
                <a:spcPts val="2560"/>
              </a:lnSpc>
            </a:pPr>
            <a:endParaRPr lang="en-US" sz="2728" spc="545" dirty="0">
              <a:solidFill>
                <a:srgbClr val="720B55"/>
              </a:solidFill>
              <a:latin typeface="Now Bold"/>
            </a:endParaRPr>
          </a:p>
          <a:p>
            <a:pPr>
              <a:lnSpc>
                <a:spcPts val="2560"/>
              </a:lnSpc>
            </a:pPr>
            <a:endParaRPr lang="en-US" sz="2728" spc="545" dirty="0">
              <a:solidFill>
                <a:srgbClr val="720B55"/>
              </a:solidFill>
              <a:latin typeface="Now Bold"/>
            </a:endParaRPr>
          </a:p>
          <a:p>
            <a:pPr>
              <a:lnSpc>
                <a:spcPts val="2560"/>
              </a:lnSpc>
            </a:pPr>
            <a:endParaRPr lang="en-US" sz="2728" spc="545" dirty="0">
              <a:solidFill>
                <a:srgbClr val="720B55"/>
              </a:solidFill>
              <a:latin typeface="Now Bold"/>
            </a:endParaRPr>
          </a:p>
          <a:p>
            <a:pPr>
              <a:lnSpc>
                <a:spcPts val="2560"/>
              </a:lnSpc>
            </a:pPr>
            <a:endParaRPr lang="en-US" sz="2728" spc="545" dirty="0">
              <a:solidFill>
                <a:srgbClr val="720B55"/>
              </a:solidFill>
              <a:latin typeface="Now Bold"/>
            </a:endParaRPr>
          </a:p>
          <a:p>
            <a:pPr>
              <a:lnSpc>
                <a:spcPts val="2560"/>
              </a:lnSpc>
            </a:pPr>
            <a:endParaRPr lang="en-US" sz="2728" spc="545" dirty="0">
              <a:solidFill>
                <a:srgbClr val="720B55"/>
              </a:solidFill>
              <a:latin typeface="Now Bold"/>
            </a:endParaRPr>
          </a:p>
          <a:p>
            <a:pPr>
              <a:lnSpc>
                <a:spcPts val="2560"/>
              </a:lnSpc>
            </a:pPr>
            <a:endParaRPr lang="en-US" sz="2728" spc="545" dirty="0">
              <a:solidFill>
                <a:srgbClr val="720B55"/>
              </a:solidFill>
              <a:latin typeface="Now Bold"/>
            </a:endParaRPr>
          </a:p>
          <a:p>
            <a:pPr>
              <a:lnSpc>
                <a:spcPts val="2560"/>
              </a:lnSpc>
            </a:pPr>
            <a:endParaRPr lang="en-US" sz="2728" spc="545" dirty="0">
              <a:solidFill>
                <a:srgbClr val="720B55"/>
              </a:solidFill>
              <a:latin typeface="Now Bold"/>
            </a:endParaRPr>
          </a:p>
          <a:p>
            <a:pPr>
              <a:lnSpc>
                <a:spcPts val="2560"/>
              </a:lnSpc>
            </a:pPr>
            <a:endParaRPr lang="en-US" sz="2728" spc="545" dirty="0">
              <a:solidFill>
                <a:srgbClr val="720B55"/>
              </a:solidFill>
              <a:latin typeface="Now Bold"/>
            </a:endParaRPr>
          </a:p>
          <a:p>
            <a:pPr>
              <a:lnSpc>
                <a:spcPts val="2560"/>
              </a:lnSpc>
            </a:pPr>
            <a:endParaRPr lang="en-US" sz="2728" spc="545" dirty="0">
              <a:solidFill>
                <a:srgbClr val="720B55"/>
              </a:solidFill>
              <a:latin typeface="Now Bold"/>
            </a:endParaRPr>
          </a:p>
          <a:p>
            <a:pPr>
              <a:lnSpc>
                <a:spcPts val="2560"/>
              </a:lnSpc>
            </a:pPr>
            <a:endParaRPr lang="en-US" sz="2728" spc="545" dirty="0">
              <a:solidFill>
                <a:srgbClr val="720B55"/>
              </a:solidFill>
              <a:latin typeface="Now Bold"/>
            </a:endParaRPr>
          </a:p>
          <a:p>
            <a:pPr>
              <a:lnSpc>
                <a:spcPts val="2560"/>
              </a:lnSpc>
            </a:pPr>
            <a:endParaRPr lang="en-US" sz="2728" spc="545" dirty="0">
              <a:solidFill>
                <a:srgbClr val="720B55"/>
              </a:solidFill>
              <a:latin typeface="Now Bold"/>
            </a:endParaRPr>
          </a:p>
          <a:p>
            <a:pPr>
              <a:lnSpc>
                <a:spcPts val="2560"/>
              </a:lnSpc>
            </a:pPr>
            <a:endParaRPr lang="en-US" sz="2728" spc="545" dirty="0">
              <a:solidFill>
                <a:srgbClr val="720B55"/>
              </a:solidFill>
              <a:latin typeface="Now Bold"/>
            </a:endParaRPr>
          </a:p>
          <a:p>
            <a:pPr>
              <a:lnSpc>
                <a:spcPts val="2560"/>
              </a:lnSpc>
            </a:pPr>
            <a:endParaRPr lang="en-US" sz="2728" spc="545" dirty="0">
              <a:solidFill>
                <a:srgbClr val="720B55"/>
              </a:solidFill>
              <a:latin typeface="Now Bold"/>
            </a:endParaRPr>
          </a:p>
          <a:p>
            <a:pPr>
              <a:lnSpc>
                <a:spcPts val="2560"/>
              </a:lnSpc>
            </a:pPr>
            <a:endParaRPr lang="en-US" sz="2728" spc="545" dirty="0">
              <a:solidFill>
                <a:srgbClr val="720B55"/>
              </a:solidFill>
              <a:latin typeface="Now Bold"/>
            </a:endParaRPr>
          </a:p>
          <a:p>
            <a:pPr>
              <a:lnSpc>
                <a:spcPts val="2560"/>
              </a:lnSpc>
            </a:pPr>
            <a:endParaRPr lang="en-US" sz="2728" spc="545" dirty="0">
              <a:solidFill>
                <a:srgbClr val="720B55"/>
              </a:solidFill>
              <a:latin typeface="Now Bold"/>
            </a:endParaRPr>
          </a:p>
          <a:p>
            <a:pPr>
              <a:lnSpc>
                <a:spcPts val="2560"/>
              </a:lnSpc>
            </a:pPr>
            <a:endParaRPr lang="en-US" sz="2728" spc="545" dirty="0">
              <a:solidFill>
                <a:srgbClr val="720B55"/>
              </a:solidFill>
              <a:latin typeface="Now Bold"/>
            </a:endParaRPr>
          </a:p>
          <a:p>
            <a:pPr>
              <a:lnSpc>
                <a:spcPts val="2560"/>
              </a:lnSpc>
            </a:pPr>
            <a:endParaRPr lang="en-US" sz="2728" spc="545" dirty="0">
              <a:solidFill>
                <a:srgbClr val="720B55"/>
              </a:solidFill>
              <a:latin typeface="Now Bold"/>
            </a:endParaRPr>
          </a:p>
          <a:p>
            <a:pPr>
              <a:lnSpc>
                <a:spcPts val="2560"/>
              </a:lnSpc>
            </a:pPr>
            <a:endParaRPr lang="en-US" sz="2728" spc="545" dirty="0">
              <a:solidFill>
                <a:srgbClr val="720B55"/>
              </a:solidFill>
              <a:latin typeface="Now Bold"/>
            </a:endParaRPr>
          </a:p>
          <a:p>
            <a:pPr>
              <a:lnSpc>
                <a:spcPts val="2560"/>
              </a:lnSpc>
            </a:pPr>
            <a:endParaRPr lang="en-US" sz="2728" spc="545" dirty="0">
              <a:solidFill>
                <a:srgbClr val="720B55"/>
              </a:solidFill>
              <a:latin typeface="Now Bold"/>
            </a:endParaRPr>
          </a:p>
          <a:p>
            <a:pPr>
              <a:lnSpc>
                <a:spcPts val="2560"/>
              </a:lnSpc>
            </a:pPr>
            <a:r>
              <a:rPr lang="en-US" sz="1828" spc="365" dirty="0">
                <a:solidFill>
                  <a:srgbClr val="720B55"/>
                </a:solidFill>
                <a:latin typeface="Now Bold"/>
              </a:rPr>
              <a:t>                                        </a:t>
            </a:r>
          </a:p>
          <a:p>
            <a:pPr>
              <a:lnSpc>
                <a:spcPts val="2560"/>
              </a:lnSpc>
            </a:pPr>
            <a:r>
              <a:rPr lang="en-US" sz="1828" spc="365" dirty="0">
                <a:solidFill>
                  <a:srgbClr val="720B55"/>
                </a:solidFill>
                <a:latin typeface="Now Bold"/>
              </a:rPr>
              <a:t>Oxford University Rhodes’ Scholar Phaidra Buchanan </a:t>
            </a:r>
          </a:p>
          <a:p>
            <a:pPr>
              <a:lnSpc>
                <a:spcPts val="2250"/>
              </a:lnSpc>
              <a:spcBef>
                <a:spcPct val="0"/>
              </a:spcBef>
            </a:pPr>
            <a:endParaRPr lang="en-US" sz="1828" spc="365" dirty="0">
              <a:solidFill>
                <a:srgbClr val="720B55"/>
              </a:solidFill>
              <a:latin typeface="Now Bold"/>
            </a:endParaRPr>
          </a:p>
        </p:txBody>
      </p:sp>
      <p:grpSp>
        <p:nvGrpSpPr>
          <p:cNvPr id="6" name="Group 6"/>
          <p:cNvGrpSpPr>
            <a:grpSpLocks noChangeAspect="1"/>
          </p:cNvGrpSpPr>
          <p:nvPr/>
        </p:nvGrpSpPr>
        <p:grpSpPr>
          <a:xfrm>
            <a:off x="1028700" y="3507152"/>
            <a:ext cx="5354206" cy="5230279"/>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11693" r="-11693"/>
              </a:stretch>
            </a:blipFill>
          </p:spPr>
          <p:txBody>
            <a:bodyPr/>
            <a:lstStyle/>
            <a:p>
              <a:endParaRPr lang="en-US" dirty="0"/>
            </a:p>
          </p:txBody>
        </p:sp>
      </p:grpSp>
      <p:sp>
        <p:nvSpPr>
          <p:cNvPr id="8" name="TextBox 8"/>
          <p:cNvSpPr txBox="1"/>
          <p:nvPr/>
        </p:nvSpPr>
        <p:spPr>
          <a:xfrm>
            <a:off x="242838" y="816887"/>
            <a:ext cx="17802325" cy="477847"/>
          </a:xfrm>
          <a:prstGeom prst="rect">
            <a:avLst/>
          </a:prstGeom>
        </p:spPr>
        <p:txBody>
          <a:bodyPr lIns="0" tIns="0" rIns="0" bIns="0" rtlCol="0" anchor="t">
            <a:spAutoFit/>
          </a:bodyPr>
          <a:lstStyle/>
          <a:p>
            <a:pPr algn="ctr">
              <a:lnSpc>
                <a:spcPts val="3877"/>
              </a:lnSpc>
              <a:spcBef>
                <a:spcPct val="0"/>
              </a:spcBef>
            </a:pPr>
            <a:r>
              <a:rPr lang="en-US" sz="2769" spc="553" dirty="0">
                <a:solidFill>
                  <a:srgbClr val="720B55"/>
                </a:solidFill>
                <a:latin typeface="Now Bold"/>
              </a:rPr>
              <a:t>Black Positions and Integral Roles in Domestic and International Venues</a:t>
            </a:r>
          </a:p>
        </p:txBody>
      </p:sp>
      <p:sp>
        <p:nvSpPr>
          <p:cNvPr id="9" name="TextBox 9"/>
          <p:cNvSpPr txBox="1"/>
          <p:nvPr/>
        </p:nvSpPr>
        <p:spPr>
          <a:xfrm>
            <a:off x="7422661" y="4782887"/>
            <a:ext cx="9308307" cy="2051301"/>
          </a:xfrm>
          <a:prstGeom prst="rect">
            <a:avLst/>
          </a:prstGeom>
        </p:spPr>
        <p:txBody>
          <a:bodyPr lIns="0" tIns="0" rIns="0" bIns="0" rtlCol="0" anchor="t">
            <a:spAutoFit/>
          </a:bodyPr>
          <a:lstStyle/>
          <a:p>
            <a:pPr algn="ctr">
              <a:lnSpc>
                <a:spcPts val="4085"/>
              </a:lnSpc>
              <a:spcBef>
                <a:spcPct val="0"/>
              </a:spcBef>
            </a:pPr>
            <a:r>
              <a:rPr lang="en-US" sz="2918" spc="583" dirty="0">
                <a:solidFill>
                  <a:srgbClr val="000000"/>
                </a:solidFill>
                <a:latin typeface="Now Bold"/>
              </a:rPr>
              <a:t>Notice the countries/nations and geopolitical issues and regions as Phaidra Buchanan presents to high school students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5059545"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stretch>
              <a:fillRect/>
            </a:stretch>
          </a:blipFill>
        </p:spPr>
        <p:txBody>
          <a:bodyPr/>
          <a:lstStyle/>
          <a:p>
            <a:endParaRPr lang="en-US" dirty="0"/>
          </a:p>
        </p:txBody>
      </p:sp>
      <p:sp>
        <p:nvSpPr>
          <p:cNvPr id="3" name="Freeform 3"/>
          <p:cNvSpPr/>
          <p:nvPr/>
        </p:nvSpPr>
        <p:spPr>
          <a:xfrm>
            <a:off x="14938284" y="801740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stretch>
              <a:fillRect/>
            </a:stretch>
          </a:blipFill>
        </p:spPr>
        <p:txBody>
          <a:bodyPr/>
          <a:lstStyle/>
          <a:p>
            <a:endParaRPr lang="en-US" dirty="0"/>
          </a:p>
        </p:txBody>
      </p:sp>
      <p:sp>
        <p:nvSpPr>
          <p:cNvPr id="4" name="Freeform 4"/>
          <p:cNvSpPr/>
          <p:nvPr/>
        </p:nvSpPr>
        <p:spPr>
          <a:xfrm>
            <a:off x="8501613" y="3207608"/>
            <a:ext cx="6557932" cy="4636194"/>
          </a:xfrm>
          <a:custGeom>
            <a:avLst/>
            <a:gdLst/>
            <a:ahLst/>
            <a:cxnLst/>
            <a:rect l="l" t="t" r="r" b="b"/>
            <a:pathLst>
              <a:path w="6557932" h="4636194">
                <a:moveTo>
                  <a:pt x="0" y="0"/>
                </a:moveTo>
                <a:lnTo>
                  <a:pt x="6557932" y="0"/>
                </a:lnTo>
                <a:lnTo>
                  <a:pt x="6557932" y="4636194"/>
                </a:lnTo>
                <a:lnTo>
                  <a:pt x="0" y="4636194"/>
                </a:lnTo>
                <a:lnTo>
                  <a:pt x="0" y="0"/>
                </a:lnTo>
                <a:close/>
              </a:path>
            </a:pathLst>
          </a:custGeom>
          <a:blipFill>
            <a:blip r:embed="rId4"/>
            <a:stretch>
              <a:fillRect/>
            </a:stretch>
          </a:blipFill>
        </p:spPr>
        <p:txBody>
          <a:bodyPr/>
          <a:lstStyle/>
          <a:p>
            <a:endParaRPr lang="en-US" dirty="0"/>
          </a:p>
        </p:txBody>
      </p:sp>
      <p:grpSp>
        <p:nvGrpSpPr>
          <p:cNvPr id="5" name="Group 5"/>
          <p:cNvGrpSpPr>
            <a:grpSpLocks noChangeAspect="1"/>
          </p:cNvGrpSpPr>
          <p:nvPr/>
        </p:nvGrpSpPr>
        <p:grpSpPr>
          <a:xfrm>
            <a:off x="1474397" y="2771032"/>
            <a:ext cx="5370678" cy="5246370"/>
            <a:chOff x="0" y="0"/>
            <a:chExt cx="4828540" cy="4716780"/>
          </a:xfrm>
        </p:grpSpPr>
        <p:sp>
          <p:nvSpPr>
            <p:cNvPr id="6" name="Freeform 6"/>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a:stretch>
                <a:fillRect l="-4568" r="-4568"/>
              </a:stretch>
            </a:blipFill>
          </p:spPr>
          <p:txBody>
            <a:bodyPr/>
            <a:lstStyle/>
            <a:p>
              <a:endParaRPr lang="en-US" dirty="0"/>
            </a:p>
          </p:txBody>
        </p:sp>
      </p:grpSp>
      <p:sp>
        <p:nvSpPr>
          <p:cNvPr id="7" name="TextBox 7"/>
          <p:cNvSpPr txBox="1"/>
          <p:nvPr/>
        </p:nvSpPr>
        <p:spPr>
          <a:xfrm>
            <a:off x="242838" y="761202"/>
            <a:ext cx="17802325" cy="477847"/>
          </a:xfrm>
          <a:prstGeom prst="rect">
            <a:avLst/>
          </a:prstGeom>
        </p:spPr>
        <p:txBody>
          <a:bodyPr lIns="0" tIns="0" rIns="0" bIns="0" rtlCol="0" anchor="t">
            <a:spAutoFit/>
          </a:bodyPr>
          <a:lstStyle/>
          <a:p>
            <a:pPr algn="ctr">
              <a:lnSpc>
                <a:spcPts val="3877"/>
              </a:lnSpc>
              <a:spcBef>
                <a:spcPct val="0"/>
              </a:spcBef>
            </a:pPr>
            <a:r>
              <a:rPr lang="en-US" sz="2769" spc="553" dirty="0">
                <a:solidFill>
                  <a:srgbClr val="720B55"/>
                </a:solidFill>
                <a:latin typeface="Now Bold"/>
              </a:rPr>
              <a:t>Black Positions and Integral Roles in Domestic and International Venues</a:t>
            </a:r>
          </a:p>
        </p:txBody>
      </p:sp>
      <p:sp>
        <p:nvSpPr>
          <p:cNvPr id="8" name="TextBox 8"/>
          <p:cNvSpPr txBox="1"/>
          <p:nvPr/>
        </p:nvSpPr>
        <p:spPr>
          <a:xfrm>
            <a:off x="3809211" y="9498624"/>
            <a:ext cx="9384804" cy="434789"/>
          </a:xfrm>
          <a:prstGeom prst="rect">
            <a:avLst/>
          </a:prstGeom>
        </p:spPr>
        <p:txBody>
          <a:bodyPr lIns="0" tIns="0" rIns="0" bIns="0" rtlCol="0" anchor="t">
            <a:spAutoFit/>
          </a:bodyPr>
          <a:lstStyle/>
          <a:p>
            <a:pPr algn="ctr">
              <a:lnSpc>
                <a:spcPts val="3597"/>
              </a:lnSpc>
              <a:spcBef>
                <a:spcPct val="0"/>
              </a:spcBef>
            </a:pPr>
            <a:r>
              <a:rPr lang="en-US" sz="2569" spc="513" dirty="0">
                <a:solidFill>
                  <a:srgbClr val="720B55"/>
                </a:solidFill>
                <a:latin typeface="Now Bold"/>
              </a:rPr>
              <a:t>Phaidra is the youngest of the triplets.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6790</TotalTime>
  <Words>3580</Words>
  <Application>Microsoft Office PowerPoint</Application>
  <PresentationFormat>Custom</PresentationFormat>
  <Paragraphs>335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Now</vt:lpstr>
      <vt:lpstr>Arial</vt:lpstr>
      <vt:lpstr>Now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 2023</dc:title>
  <dc:creator>hotel guest</dc:creator>
  <cp:lastModifiedBy>Beverly Lindsay</cp:lastModifiedBy>
  <cp:revision>17</cp:revision>
  <cp:lastPrinted>2023-08-23T17:49:41Z</cp:lastPrinted>
  <dcterms:created xsi:type="dcterms:W3CDTF">2006-08-16T00:00:00Z</dcterms:created>
  <dcterms:modified xsi:type="dcterms:W3CDTF">2023-09-03T19:28:04Z</dcterms:modified>
  <dc:identifier>DAFoa0LTgbQ</dc:identifier>
</cp:coreProperties>
</file>