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5"/>
  </p:notesMasterIdLst>
  <p:sldIdLst>
    <p:sldId id="258" r:id="rId2"/>
    <p:sldId id="263" r:id="rId3"/>
    <p:sldId id="259" r:id="rId4"/>
    <p:sldId id="262" r:id="rId5"/>
    <p:sldId id="265" r:id="rId6"/>
    <p:sldId id="266" r:id="rId7"/>
    <p:sldId id="268" r:id="rId8"/>
    <p:sldId id="270" r:id="rId9"/>
    <p:sldId id="271" r:id="rId10"/>
    <p:sldId id="272" r:id="rId11"/>
    <p:sldId id="273" r:id="rId12"/>
    <p:sldId id="274" r:id="rId13"/>
    <p:sldId id="276" r:id="rId14"/>
    <p:sldId id="277" r:id="rId15"/>
    <p:sldId id="278" r:id="rId16"/>
    <p:sldId id="279" r:id="rId17"/>
    <p:sldId id="281" r:id="rId18"/>
    <p:sldId id="282" r:id="rId19"/>
    <p:sldId id="283" r:id="rId20"/>
    <p:sldId id="284" r:id="rId21"/>
    <p:sldId id="286" r:id="rId22"/>
    <p:sldId id="287" r:id="rId23"/>
    <p:sldId id="290" r:id="rId24"/>
    <p:sldId id="299" r:id="rId25"/>
    <p:sldId id="291" r:id="rId26"/>
    <p:sldId id="293" r:id="rId27"/>
    <p:sldId id="294" r:id="rId28"/>
    <p:sldId id="295" r:id="rId29"/>
    <p:sldId id="297" r:id="rId30"/>
    <p:sldId id="300" r:id="rId31"/>
    <p:sldId id="301" r:id="rId32"/>
    <p:sldId id="302" r:id="rId33"/>
    <p:sldId id="303" r:id="rId34"/>
    <p:sldId id="305" r:id="rId35"/>
    <p:sldId id="306" r:id="rId36"/>
    <p:sldId id="307" r:id="rId37"/>
    <p:sldId id="308" r:id="rId38"/>
    <p:sldId id="315" r:id="rId39"/>
    <p:sldId id="309" r:id="rId40"/>
    <p:sldId id="311" r:id="rId41"/>
    <p:sldId id="312" r:id="rId42"/>
    <p:sldId id="313" r:id="rId43"/>
    <p:sldId id="314" r:id="rId44"/>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0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snapToGrid="0">
      <p:cViewPr varScale="1">
        <p:scale>
          <a:sx n="107" d="100"/>
          <a:sy n="107" d="100"/>
        </p:scale>
        <p:origin x="68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337F983F-5173-422E-8396-9043A8AB473B}" type="datetimeFigureOut">
              <a:rPr lang="en-US" smtClean="0"/>
              <a:t>10/14/2024</a:t>
            </a:fld>
            <a:endParaRPr lang="en-US" dirty="0"/>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D1F67D9E-0655-4865-BFC3-C721ED15F4DF}" type="slidenum">
              <a:rPr lang="en-US" smtClean="0"/>
              <a:t>‹#›</a:t>
            </a:fld>
            <a:endParaRPr lang="en-US" dirty="0"/>
          </a:p>
        </p:txBody>
      </p:sp>
    </p:spTree>
    <p:extLst>
      <p:ext uri="{BB962C8B-B14F-4D97-AF65-F5344CB8AC3E}">
        <p14:creationId xmlns:p14="http://schemas.microsoft.com/office/powerpoint/2010/main" val="3241100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67D9E-0655-4865-BFC3-C721ED15F4DF}" type="slidenum">
              <a:rPr lang="en-US" smtClean="0"/>
              <a:t>1</a:t>
            </a:fld>
            <a:endParaRPr lang="en-US" dirty="0"/>
          </a:p>
        </p:txBody>
      </p:sp>
    </p:spTree>
    <p:extLst>
      <p:ext uri="{BB962C8B-B14F-4D97-AF65-F5344CB8AC3E}">
        <p14:creationId xmlns:p14="http://schemas.microsoft.com/office/powerpoint/2010/main" val="62014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67D9E-0655-4865-BFC3-C721ED15F4DF}" type="slidenum">
              <a:rPr lang="en-US" smtClean="0"/>
              <a:t>8</a:t>
            </a:fld>
            <a:endParaRPr lang="en-US" dirty="0"/>
          </a:p>
        </p:txBody>
      </p:sp>
    </p:spTree>
    <p:extLst>
      <p:ext uri="{BB962C8B-B14F-4D97-AF65-F5344CB8AC3E}">
        <p14:creationId xmlns:p14="http://schemas.microsoft.com/office/powerpoint/2010/main" val="328094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67D9E-0655-4865-BFC3-C721ED15F4DF}" type="slidenum">
              <a:rPr lang="en-US" smtClean="0"/>
              <a:t>38</a:t>
            </a:fld>
            <a:endParaRPr lang="en-US" dirty="0"/>
          </a:p>
        </p:txBody>
      </p:sp>
    </p:spTree>
    <p:extLst>
      <p:ext uri="{BB962C8B-B14F-4D97-AF65-F5344CB8AC3E}">
        <p14:creationId xmlns:p14="http://schemas.microsoft.com/office/powerpoint/2010/main" val="1905209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67D9E-0655-4865-BFC3-C721ED15F4DF}" type="slidenum">
              <a:rPr lang="en-US" smtClean="0"/>
              <a:t>39</a:t>
            </a:fld>
            <a:endParaRPr lang="en-US" dirty="0"/>
          </a:p>
        </p:txBody>
      </p:sp>
    </p:spTree>
    <p:extLst>
      <p:ext uri="{BB962C8B-B14F-4D97-AF65-F5344CB8AC3E}">
        <p14:creationId xmlns:p14="http://schemas.microsoft.com/office/powerpoint/2010/main" val="4077111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10/14/2024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FE0D7"/>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10/14/2024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en.wikipedia.org/wiki/Quacquarelli_Symonds"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8BEE180-F1B0-4E49-77C8-0527126A6D96}"/>
              </a:ext>
            </a:extLst>
          </p:cNvPr>
          <p:cNvSpPr txBox="1"/>
          <p:nvPr/>
        </p:nvSpPr>
        <p:spPr>
          <a:xfrm>
            <a:off x="1403683" y="753979"/>
            <a:ext cx="9729537" cy="5169044"/>
          </a:xfrm>
          <a:prstGeom prst="rect">
            <a:avLst/>
          </a:prstGeom>
          <a:noFill/>
        </p:spPr>
        <p:txBody>
          <a:bodyPr wrap="square">
            <a:spAutoFit/>
          </a:bodyPr>
          <a:lstStyle/>
          <a:p>
            <a:pPr marL="0" marR="0" algn="ctr">
              <a:lnSpc>
                <a:spcPct val="115000"/>
              </a:lnSpc>
              <a:spcBef>
                <a:spcPts val="0"/>
              </a:spcBef>
              <a:spcAft>
                <a:spcPts val="0"/>
              </a:spcAft>
            </a:pPr>
            <a:r>
              <a:rPr lang="en-US" sz="1600" b="1" dirty="0">
                <a:effectLst/>
                <a:latin typeface="Times New Roman" panose="02020603050405020304" pitchFamily="18" charset="0"/>
                <a:ea typeface="Arial" panose="020B0604020202020204" pitchFamily="34" charset="0"/>
              </a:rPr>
              <a:t> </a:t>
            </a:r>
            <a:r>
              <a:rPr lang="en-US" sz="2000" b="1" dirty="0">
                <a:solidFill>
                  <a:srgbClr val="7030A0"/>
                </a:solidFill>
                <a:effectLst/>
                <a:latin typeface="Times New Roman" panose="02020603050405020304" pitchFamily="18" charset="0"/>
                <a:ea typeface="Arial" panose="020B0604020202020204" pitchFamily="34" charset="0"/>
              </a:rPr>
              <a:t>Autobiographical and Biographical Reflections and Policies Regarding Tenure, </a:t>
            </a:r>
          </a:p>
          <a:p>
            <a:pPr marL="0" marR="0" algn="ctr">
              <a:lnSpc>
                <a:spcPct val="115000"/>
              </a:lnSpc>
              <a:spcBef>
                <a:spcPts val="0"/>
              </a:spcBef>
              <a:spcAft>
                <a:spcPts val="0"/>
              </a:spcAft>
            </a:pPr>
            <a:r>
              <a:rPr lang="en-US" sz="2000" b="1" dirty="0">
                <a:solidFill>
                  <a:srgbClr val="7030A0"/>
                </a:solidFill>
                <a:latin typeface="Times New Roman" panose="02020603050405020304" pitchFamily="18" charset="0"/>
                <a:ea typeface="Arial" panose="020B0604020202020204" pitchFamily="34" charset="0"/>
              </a:rPr>
              <a:t>Professorships, and Executives</a:t>
            </a:r>
            <a:r>
              <a:rPr lang="en-US" sz="2000" b="1" dirty="0">
                <a:solidFill>
                  <a:srgbClr val="7030A0"/>
                </a:solidFill>
                <a:effectLst/>
                <a:latin typeface="Times New Roman" panose="02020603050405020304" pitchFamily="18" charset="0"/>
                <a:ea typeface="Arial" panose="020B0604020202020204" pitchFamily="34" charset="0"/>
              </a:rPr>
              <a:t> in Domestic and International Universities</a:t>
            </a:r>
            <a:endParaRPr lang="en-US" sz="20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800" dirty="0">
                <a:solidFill>
                  <a:srgbClr val="7030A0"/>
                </a:solidFill>
                <a:effectLst/>
                <a:latin typeface="Times New Roman" panose="02020603050405020304" pitchFamily="18" charset="0"/>
                <a:ea typeface="Arial" panose="020B0604020202020204" pitchFamily="34" charset="0"/>
              </a:rPr>
              <a:t>by</a:t>
            </a:r>
            <a:endParaRPr lang="en-US" sz="12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800" b="1" dirty="0">
                <a:solidFill>
                  <a:srgbClr val="7030A0"/>
                </a:solidFill>
                <a:effectLst/>
                <a:latin typeface="Times New Roman" panose="02020603050405020304" pitchFamily="18" charset="0"/>
                <a:ea typeface="Arial" panose="020B0604020202020204" pitchFamily="34" charset="0"/>
              </a:rPr>
              <a:t>Beverly Lindsay* </a:t>
            </a:r>
            <a:endParaRPr lang="en-US" sz="12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Co-Director and Principal Investigator – University of California </a:t>
            </a:r>
            <a:endParaRPr lang="en-US" sz="16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and </a:t>
            </a:r>
            <a:endParaRPr lang="en-US" sz="16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Fellow, World Academy of Art and Science </a:t>
            </a: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Fellow, American Association for Advancement of Science </a:t>
            </a:r>
          </a:p>
          <a:p>
            <a:pPr marL="0" marR="0" algn="ctr">
              <a:lnSpc>
                <a:spcPct val="115000"/>
              </a:lnSpc>
              <a:spcBef>
                <a:spcPts val="0"/>
              </a:spcBef>
              <a:spcAft>
                <a:spcPts val="0"/>
              </a:spcAft>
            </a:pPr>
            <a:endParaRPr lang="en-US" sz="160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Association of Black Sociologists </a:t>
            </a:r>
            <a:r>
              <a:rPr lang="en-US" sz="1600" b="1" dirty="0">
                <a:solidFill>
                  <a:srgbClr val="7030A0"/>
                </a:solidFill>
                <a:latin typeface="Times New Roman" panose="02020603050405020304" pitchFamily="18" charset="0"/>
                <a:ea typeface="Arial" panose="020B0604020202020204" pitchFamily="34" charset="0"/>
              </a:rPr>
              <a:t>2024 Conference</a:t>
            </a:r>
            <a:endParaRPr lang="en-US" sz="1600" dirty="0">
              <a:effectLst/>
              <a:latin typeface="Arial" panose="020B0604020202020204" pitchFamily="34" charset="0"/>
              <a:ea typeface="Arial" panose="020B0604020202020204" pitchFamily="34" charset="0"/>
            </a:endParaRPr>
          </a:p>
          <a:p>
            <a:pPr marL="0" marR="0" algn="r">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p>
            <a:pPr marL="3200400" marR="0" indent="457200" algn="r">
              <a:lnSpc>
                <a:spcPct val="115000"/>
              </a:lnSpc>
              <a:spcBef>
                <a:spcPts val="0"/>
              </a:spcBef>
              <a:spcAft>
                <a:spcPts val="0"/>
              </a:spcAft>
            </a:pPr>
            <a:r>
              <a:rPr lang="en-US" sz="1600" b="1" dirty="0">
                <a:solidFill>
                  <a:srgbClr val="7030A0"/>
                </a:solidFill>
                <a:latin typeface="Times New Roman" panose="02020603050405020304" pitchFamily="18" charset="0"/>
                <a:ea typeface="Arial" panose="020B0604020202020204" pitchFamily="34" charset="0"/>
              </a:rPr>
              <a:t>August</a:t>
            </a:r>
            <a:r>
              <a:rPr lang="en-US" sz="1600" b="1" dirty="0">
                <a:solidFill>
                  <a:srgbClr val="7030A0"/>
                </a:solidFill>
                <a:effectLst/>
                <a:latin typeface="Times New Roman" panose="02020603050405020304" pitchFamily="18" charset="0"/>
                <a:ea typeface="Arial" panose="020B0604020202020204" pitchFamily="34" charset="0"/>
              </a:rPr>
              <a:t> 2024</a:t>
            </a:r>
            <a:endParaRPr lang="en-US" sz="1200" b="1" dirty="0">
              <a:effectLst/>
              <a:latin typeface="Arial" panose="020B0604020202020204" pitchFamily="34" charset="0"/>
              <a:ea typeface="Arial" panose="020B0604020202020204" pitchFamily="34" charset="0"/>
            </a:endParaRPr>
          </a:p>
          <a:p>
            <a:pPr marL="0" marR="0" algn="r">
              <a:lnSpc>
                <a:spcPct val="115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Montreal</a:t>
            </a:r>
            <a:r>
              <a:rPr lang="en-US" sz="1600" b="1" dirty="0">
                <a:solidFill>
                  <a:srgbClr val="7030A0"/>
                </a:solidFill>
                <a:latin typeface="Times New Roman" panose="02020603050405020304" pitchFamily="18" charset="0"/>
                <a:ea typeface="Arial" panose="020B0604020202020204" pitchFamily="34" charset="0"/>
              </a:rPr>
              <a:t> and </a:t>
            </a:r>
            <a:r>
              <a:rPr lang="en-US" sz="1600" b="1" dirty="0">
                <a:solidFill>
                  <a:srgbClr val="7030A0"/>
                </a:solidFill>
                <a:effectLst/>
                <a:latin typeface="Times New Roman" panose="02020603050405020304" pitchFamily="18" charset="0"/>
                <a:ea typeface="Arial" panose="020B0604020202020204" pitchFamily="34" charset="0"/>
              </a:rPr>
              <a:t>Quebec Province sites </a:t>
            </a:r>
            <a:endParaRPr lang="en-US" sz="1200" b="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solidFill>
                  <a:srgbClr val="7030A0"/>
                </a:solidFill>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*This presentation represents the perspectives and views of the author, not those of funding agencies. The Ford Foundation, Fulbright Program</a:t>
            </a:r>
            <a:r>
              <a:rPr lang="en-US" sz="1400" dirty="0">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and National Science Foundation funded fellowships and grants for the author’s background material and research.  Appropriate protocols were adhered.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16096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A66C41-EADE-B6FC-C812-920FE461E867}"/>
              </a:ext>
            </a:extLst>
          </p:cNvPr>
          <p:cNvSpPr txBox="1"/>
          <p:nvPr/>
        </p:nvSpPr>
        <p:spPr>
          <a:xfrm>
            <a:off x="2017059" y="1325186"/>
            <a:ext cx="7128946" cy="3605924"/>
          </a:xfrm>
          <a:prstGeom prst="rect">
            <a:avLst/>
          </a:prstGeom>
          <a:noFill/>
        </p:spPr>
        <p:txBody>
          <a:bodyPr wrap="square">
            <a:spAutoFit/>
          </a:bodyPr>
          <a:lstStyle/>
          <a:p>
            <a:pPr marL="457200" algn="ctr">
              <a:lnSpc>
                <a:spcPct val="115000"/>
              </a:lnSpc>
            </a:pPr>
            <a:r>
              <a:rPr lang="en-US" sz="2000" b="1" i="0" dirty="0">
                <a:solidFill>
                  <a:schemeClr val="accent1">
                    <a:lumMod val="50000"/>
                  </a:schemeClr>
                </a:solidFill>
                <a:effectLst/>
                <a:latin typeface="Arial" panose="020B0604020202020204" pitchFamily="34" charset="0"/>
                <a:ea typeface="Arial" panose="020B0604020202020204" pitchFamily="34" charset="0"/>
              </a:rPr>
              <a:t>British University Statistical Data </a:t>
            </a:r>
            <a:r>
              <a:rPr lang="en-US" sz="1600" b="1" i="0" dirty="0">
                <a:solidFill>
                  <a:schemeClr val="accent1">
                    <a:lumMod val="50000"/>
                  </a:schemeClr>
                </a:solidFill>
                <a:effectLst/>
                <a:latin typeface="Arial" panose="020B0604020202020204" pitchFamily="34" charset="0"/>
                <a:ea typeface="Arial" panose="020B0604020202020204" pitchFamily="34" charset="0"/>
              </a:rPr>
              <a:t>(continued) </a:t>
            </a:r>
            <a:endParaRPr lang="en-US" sz="1600" dirty="0">
              <a:solidFill>
                <a:schemeClr val="accent1">
                  <a:lumMod val="50000"/>
                </a:schemeClr>
              </a:solidFill>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b="1" dirty="0">
              <a:latin typeface="Times New Roman" panose="02020603050405020304" pitchFamily="18" charset="0"/>
              <a:ea typeface="Arial" panose="020B0604020202020204" pitchFamily="34" charset="0"/>
            </a:endParaRPr>
          </a:p>
          <a:p>
            <a:pPr marL="457200" marR="0">
              <a:lnSpc>
                <a:spcPct val="115000"/>
              </a:lnSpc>
              <a:spcBef>
                <a:spcPts val="0"/>
              </a:spcBef>
              <a:spcAft>
                <a:spcPts val="0"/>
              </a:spcAft>
            </a:pPr>
            <a:r>
              <a:rPr lang="en-US" sz="1800" b="1" dirty="0">
                <a:effectLst/>
                <a:latin typeface="Times New Roman" panose="02020603050405020304" pitchFamily="18" charset="0"/>
                <a:ea typeface="Arial" panose="020B0604020202020204" pitchFamily="34" charset="0"/>
              </a:rPr>
              <a:t>University College London</a:t>
            </a:r>
            <a:r>
              <a:rPr lang="en-US" sz="1800" dirty="0">
                <a:effectLst/>
                <a:latin typeface="Times New Roman" panose="02020603050405020304" pitchFamily="18" charset="0"/>
                <a:ea typeface="Arial" panose="020B0604020202020204" pitchFamily="34" charset="0"/>
              </a:rPr>
              <a:t> largest university with nearly 37,000 students (</a:t>
            </a:r>
            <a:r>
              <a:rPr lang="en-US" sz="1400" dirty="0">
                <a:effectLst/>
                <a:latin typeface="Times New Roman" panose="02020603050405020304" pitchFamily="18" charset="0"/>
                <a:ea typeface="Arial" panose="020B0604020202020204" pitchFamily="34" charset="0"/>
              </a:rPr>
              <a:t>Russell Group, University College London, 2024)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dirty="0">
                <a:solidFill>
                  <a:srgbClr val="7030A0"/>
                </a:solidFill>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Institute of Education of UCL – over 100 academic teaching and/or research faculty (rough</a:t>
            </a:r>
            <a:r>
              <a:rPr lang="en-US" dirty="0">
                <a:latin typeface="Times New Roman" panose="02020603050405020304" pitchFamily="18" charset="0"/>
                <a:ea typeface="Arial" panose="020B0604020202020204" pitchFamily="34" charset="0"/>
              </a:rPr>
              <a:t>ly</a:t>
            </a:r>
            <a:r>
              <a:rPr lang="en-US" sz="1800" dirty="0">
                <a:effectLst/>
                <a:latin typeface="Times New Roman" panose="02020603050405020304" pitchFamily="18" charset="0"/>
                <a:ea typeface="Arial" panose="020B0604020202020204" pitchFamily="34" charset="0"/>
              </a:rPr>
              <a:t> American nomenclature) – one Black woman associate professor and  three full professors – two women and one man  in early 2024</a:t>
            </a:r>
            <a:endParaRPr lang="en-US" sz="140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Lindsay, PhD, EdD – Visiting Professor – </a:t>
            </a:r>
            <a:r>
              <a:rPr lang="en-US" dirty="0">
                <a:latin typeface="Times New Roman" panose="02020603050405020304" pitchFamily="18" charset="0"/>
                <a:ea typeface="Arial" panose="020B0604020202020204" pitchFamily="34" charset="0"/>
              </a:rPr>
              <a:t>via </a:t>
            </a:r>
            <a:r>
              <a:rPr lang="en-US" sz="1800" dirty="0">
                <a:effectLst/>
                <a:latin typeface="Times New Roman" panose="02020603050405020304" pitchFamily="18" charset="0"/>
                <a:ea typeface="Arial" panose="020B0604020202020204" pitchFamily="34" charset="0"/>
              </a:rPr>
              <a:t> review process </a:t>
            </a:r>
            <a:r>
              <a:rPr lang="en-US" dirty="0">
                <a:latin typeface="Times New Roman" panose="02020603050405020304" pitchFamily="18" charset="0"/>
                <a:ea typeface="Arial" panose="020B0604020202020204" pitchFamily="34" charset="0"/>
              </a:rPr>
              <a:t>becoming </a:t>
            </a:r>
            <a:r>
              <a:rPr lang="en-US" sz="1800" dirty="0">
                <a:effectLst/>
                <a:latin typeface="Times New Roman" panose="02020603050405020304" pitchFamily="18" charset="0"/>
                <a:ea typeface="Arial" panose="020B0604020202020204" pitchFamily="34" charset="0"/>
              </a:rPr>
              <a:t>an actual “full”  Visiting Professor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34175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304683-E22D-8298-96D2-404E49393807}"/>
              </a:ext>
            </a:extLst>
          </p:cNvPr>
          <p:cNvSpPr txBox="1"/>
          <p:nvPr/>
        </p:nvSpPr>
        <p:spPr>
          <a:xfrm>
            <a:off x="2598821" y="256674"/>
            <a:ext cx="6551194" cy="3889078"/>
          </a:xfrm>
          <a:prstGeom prst="rect">
            <a:avLst/>
          </a:prstGeom>
          <a:noFill/>
        </p:spPr>
        <p:txBody>
          <a:bodyPr wrap="square">
            <a:spAutoFit/>
          </a:bodyPr>
          <a:lstStyle/>
          <a:p>
            <a:pPr marL="457200" marR="0">
              <a:lnSpc>
                <a:spcPct val="115000"/>
              </a:lnSpc>
              <a:spcBef>
                <a:spcPts val="0"/>
              </a:spcBef>
              <a:spcAft>
                <a:spcPts val="0"/>
              </a:spcAft>
            </a:pPr>
            <a:endParaRPr lang="en-US" sz="1800" b="1" dirty="0">
              <a:solidFill>
                <a:schemeClr val="accent1">
                  <a:lumMod val="50000"/>
                </a:schemeClr>
              </a:solidFill>
              <a:effectLst/>
              <a:latin typeface="Times New Roman" panose="02020603050405020304" pitchFamily="18" charset="0"/>
              <a:ea typeface="Arial" panose="020B0604020202020204" pitchFamily="34" charset="0"/>
            </a:endParaRPr>
          </a:p>
          <a:p>
            <a:pPr marL="457200" algn="ctr">
              <a:lnSpc>
                <a:spcPct val="115000"/>
              </a:lnSpc>
            </a:pPr>
            <a:r>
              <a:rPr lang="en-US" sz="1800" b="1" i="0" dirty="0">
                <a:solidFill>
                  <a:schemeClr val="accent1">
                    <a:lumMod val="50000"/>
                  </a:schemeClr>
                </a:solidFill>
                <a:effectLst/>
                <a:latin typeface="Arial" panose="020B0604020202020204" pitchFamily="34" charset="0"/>
                <a:ea typeface="Arial" panose="020B0604020202020204" pitchFamily="34" charset="0"/>
              </a:rPr>
              <a:t>British University Statistical Data</a:t>
            </a:r>
            <a:r>
              <a:rPr lang="en-US" sz="1600" b="1" i="0" dirty="0">
                <a:solidFill>
                  <a:schemeClr val="accent1">
                    <a:lumMod val="50000"/>
                  </a:schemeClr>
                </a:solidFill>
                <a:effectLst/>
                <a:latin typeface="Arial" panose="020B0604020202020204" pitchFamily="34" charset="0"/>
                <a:ea typeface="Arial" panose="020B0604020202020204" pitchFamily="34" charset="0"/>
              </a:rPr>
              <a:t> (continued) </a:t>
            </a:r>
            <a:endParaRPr lang="en-US" sz="1600" dirty="0">
              <a:solidFill>
                <a:schemeClr val="accent1">
                  <a:lumMod val="50000"/>
                </a:schemeClr>
              </a:solidFill>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b="1" dirty="0">
              <a:latin typeface="Times New Roman" panose="02020603050405020304" pitchFamily="18" charset="0"/>
              <a:ea typeface="Arial" panose="020B0604020202020204" pitchFamily="34" charset="0"/>
            </a:endParaRPr>
          </a:p>
          <a:p>
            <a:pPr marL="457200" marR="0">
              <a:lnSpc>
                <a:spcPct val="115000"/>
              </a:lnSpc>
              <a:spcBef>
                <a:spcPts val="0"/>
              </a:spcBef>
              <a:spcAft>
                <a:spcPts val="0"/>
              </a:spcAft>
            </a:pPr>
            <a:r>
              <a:rPr lang="en-US" sz="1800" b="1" dirty="0">
                <a:effectLst/>
                <a:latin typeface="Times New Roman" panose="02020603050405020304" pitchFamily="18" charset="0"/>
                <a:ea typeface="Arial" panose="020B0604020202020204" pitchFamily="34" charset="0"/>
              </a:rPr>
              <a:t>University of Oxford</a:t>
            </a:r>
            <a:r>
              <a:rPr lang="en-US" sz="1800" dirty="0">
                <a:effectLst/>
                <a:latin typeface="Times New Roman" panose="02020603050405020304" pitchFamily="18" charset="0"/>
                <a:ea typeface="Arial" panose="020B0604020202020204" pitchFamily="34" charset="0"/>
              </a:rPr>
              <a:t> with approximately 22,600 students and constantly (ranked as number 1) in  the world via  </a:t>
            </a:r>
            <a:r>
              <a:rPr lang="en-US" sz="1800" i="1" dirty="0">
                <a:effectLst/>
                <a:latin typeface="Times New Roman" panose="02020603050405020304" pitchFamily="18" charset="0"/>
                <a:ea typeface="Arial" panose="020B0604020202020204" pitchFamily="34" charset="0"/>
              </a:rPr>
              <a:t>Times Higher Education</a:t>
            </a:r>
            <a:r>
              <a:rPr lang="en-US" sz="1800" dirty="0">
                <a:effectLst/>
                <a:latin typeface="Times New Roman" panose="02020603050405020304" pitchFamily="18" charset="0"/>
                <a:ea typeface="Arial" panose="020B0604020202020204" pitchFamily="34" charset="0"/>
              </a:rPr>
              <a:t>, </a:t>
            </a:r>
            <a:r>
              <a:rPr lang="en-US" sz="1800" u="sng" dirty="0">
                <a:solidFill>
                  <a:srgbClr val="0000FF"/>
                </a:solidFill>
                <a:effectLst/>
                <a:latin typeface="Times New Roman" panose="02020603050405020304" pitchFamily="18" charset="0"/>
                <a:ea typeface="Arial" panose="020B0604020202020204" pitchFamily="34" charset="0"/>
                <a:hlinkClick r:id="rId2" tooltip="Quacquarelli Symonds"/>
              </a:rPr>
              <a:t>Quacquarelli Symonds</a:t>
            </a:r>
            <a:r>
              <a:rPr lang="en-US" sz="1800" dirty="0">
                <a:effectLst/>
                <a:latin typeface="Times New Roman" panose="02020603050405020304" pitchFamily="18" charset="0"/>
                <a:ea typeface="Arial" panose="020B0604020202020204" pitchFamily="34" charset="0"/>
              </a:rPr>
              <a:t> (QS) World University Ranking (aforementioned located in London) and  </a:t>
            </a:r>
            <a:r>
              <a:rPr lang="en-US" sz="1800" i="1" dirty="0">
                <a:effectLst/>
                <a:latin typeface="Times New Roman" panose="02020603050405020304" pitchFamily="18" charset="0"/>
                <a:ea typeface="Arial" panose="020B0604020202020204" pitchFamily="34" charset="0"/>
              </a:rPr>
              <a:t>US News and World Report </a:t>
            </a:r>
            <a:r>
              <a:rPr lang="en-US" sz="1800" dirty="0">
                <a:effectLst/>
                <a:latin typeface="Times New Roman" panose="02020603050405020304" pitchFamily="18" charset="0"/>
                <a:ea typeface="Arial" panose="020B0604020202020204" pitchFamily="34" charset="0"/>
              </a:rPr>
              <a:t>in top 5 (</a:t>
            </a:r>
            <a:r>
              <a:rPr lang="en-US" sz="1400" dirty="0">
                <a:effectLst/>
                <a:latin typeface="Times New Roman" panose="02020603050405020304" pitchFamily="18" charset="0"/>
                <a:ea typeface="Arial" panose="020B0604020202020204" pitchFamily="34" charset="0"/>
              </a:rPr>
              <a:t>University of Oxford, 2024); QS, 2024; US News and World Report, 2023</a:t>
            </a:r>
            <a:r>
              <a:rPr lang="en-US" sz="1800"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Oxford has over 30 colleges, i.e., somewhat different structure than universities in USA (</a:t>
            </a:r>
            <a:r>
              <a:rPr lang="en-US" sz="1400" dirty="0">
                <a:effectLst/>
                <a:latin typeface="Times New Roman" panose="02020603050405020304" pitchFamily="18" charset="0"/>
                <a:ea typeface="Arial" panose="020B0604020202020204" pitchFamily="34" charset="0"/>
              </a:rPr>
              <a:t>University of Oxford, 2024</a:t>
            </a:r>
            <a:r>
              <a:rPr lang="en-US" sz="1800" dirty="0">
                <a:effectLst/>
                <a:latin typeface="Times New Roman" panose="02020603050405020304" pitchFamily="18" charset="0"/>
                <a:ea typeface="Arial" panose="020B0604020202020204" pitchFamily="34" charset="0"/>
              </a:rPr>
              <a:t>)</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592583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2B7F8D-799E-484F-8CA0-9E2C518F51CC}"/>
              </a:ext>
            </a:extLst>
          </p:cNvPr>
          <p:cNvSpPr txBox="1"/>
          <p:nvPr/>
        </p:nvSpPr>
        <p:spPr>
          <a:xfrm>
            <a:off x="1210235" y="286872"/>
            <a:ext cx="7939780" cy="3924472"/>
          </a:xfrm>
          <a:prstGeom prst="rect">
            <a:avLst/>
          </a:prstGeom>
          <a:noFill/>
        </p:spPr>
        <p:txBody>
          <a:bodyPr wrap="square">
            <a:spAutoFit/>
          </a:bodyPr>
          <a:lstStyle/>
          <a:p>
            <a:pPr marL="0" marR="0" algn="ctr">
              <a:lnSpc>
                <a:spcPct val="115000"/>
              </a:lnSpc>
              <a:spcBef>
                <a:spcPts val="0"/>
              </a:spcBef>
              <a:spcAft>
                <a:spcPts val="0"/>
              </a:spcAft>
            </a:pPr>
            <a:r>
              <a:rPr lang="en-US" sz="2000" b="1" dirty="0">
                <a:solidFill>
                  <a:schemeClr val="accent1">
                    <a:lumMod val="50000"/>
                  </a:schemeClr>
                </a:solidFill>
                <a:effectLst/>
                <a:latin typeface="Times New Roman" panose="02020603050405020304" pitchFamily="18" charset="0"/>
                <a:ea typeface="Arial" panose="020B0604020202020204" pitchFamily="34" charset="0"/>
              </a:rPr>
              <a:t>British University Statistical Data </a:t>
            </a:r>
            <a:r>
              <a:rPr lang="en-US" b="1" dirty="0">
                <a:solidFill>
                  <a:schemeClr val="accent1">
                    <a:lumMod val="50000"/>
                  </a:schemeClr>
                </a:solidFill>
                <a:effectLst/>
                <a:latin typeface="Times New Roman" panose="02020603050405020304" pitchFamily="18" charset="0"/>
                <a:ea typeface="Arial" panose="020B0604020202020204" pitchFamily="34" charset="0"/>
              </a:rPr>
              <a:t>(continued) </a:t>
            </a:r>
            <a:endParaRPr lang="en-US" dirty="0">
              <a:solidFill>
                <a:schemeClr val="accent1">
                  <a:lumMod val="50000"/>
                </a:schemeClr>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b="1" dirty="0">
                <a:effectLst/>
                <a:latin typeface="Times New Roman" panose="02020603050405020304" pitchFamily="18" charset="0"/>
                <a:ea typeface="Arial" panose="020B0604020202020204" pitchFamily="34" charset="0"/>
              </a:rPr>
              <a:t>Green Templeton College, University of Oxford</a:t>
            </a:r>
            <a:r>
              <a:rPr lang="en-US" sz="1800" dirty="0">
                <a:effectLst/>
                <a:latin typeface="Times New Roman" panose="02020603050405020304" pitchFamily="18" charset="0"/>
                <a:ea typeface="Arial" panose="020B0604020202020204" pitchFamily="34" charset="0"/>
              </a:rPr>
              <a:t> – strictly a graduate college with approximately 700 students (</a:t>
            </a:r>
            <a:r>
              <a:rPr lang="en-US" sz="1400" dirty="0">
                <a:effectLst/>
                <a:latin typeface="Times New Roman" panose="02020603050405020304" pitchFamily="18" charset="0"/>
                <a:ea typeface="Arial" panose="020B0604020202020204" pitchFamily="34" charset="0"/>
              </a:rPr>
              <a:t>Green Templeton, 2023)</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endParaRPr lang="en-US" sz="1800" dirty="0">
              <a:effectLst/>
              <a:latin typeface="Times New Roman" panose="02020603050405020304" pitchFamily="18" charset="0"/>
              <a:ea typeface="Arial" panose="020B0604020202020204" pitchFamily="34" charset="0"/>
            </a:endParaRPr>
          </a:p>
          <a:p>
            <a:pPr marL="9144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Lindsay –  Visiting Professor per designation by late Principal David Watson of GTC</a:t>
            </a:r>
          </a:p>
          <a:p>
            <a:pPr marL="914400" marR="0">
              <a:lnSpc>
                <a:spcPct val="115000"/>
              </a:lnSpc>
              <a:spcBef>
                <a:spcPts val="0"/>
              </a:spcBef>
              <a:spcAft>
                <a:spcPts val="0"/>
              </a:spcAft>
            </a:pPr>
            <a:endParaRPr lang="en-US" dirty="0">
              <a:latin typeface="Times New Roman" panose="02020603050405020304" pitchFamily="18" charset="0"/>
              <a:ea typeface="Arial" panose="020B0604020202020204" pitchFamily="34" charset="0"/>
            </a:endParaRPr>
          </a:p>
          <a:p>
            <a:pPr marL="914400" marR="0">
              <a:lnSpc>
                <a:spcPct val="115000"/>
              </a:lnSpc>
              <a:spcBef>
                <a:spcPts val="0"/>
              </a:spcBef>
              <a:spcAft>
                <a:spcPts val="0"/>
              </a:spcAft>
            </a:pPr>
            <a:r>
              <a:rPr lang="en-US" dirty="0">
                <a:latin typeface="Times New Roman" panose="02020603050405020304" pitchFamily="18" charset="0"/>
                <a:ea typeface="Arial" panose="020B0604020202020204" pitchFamily="34" charset="0"/>
              </a:rPr>
              <a:t>Lindsay </a:t>
            </a:r>
            <a:r>
              <a:rPr lang="en-US" sz="1800" dirty="0">
                <a:effectLst/>
                <a:latin typeface="Times New Roman" panose="02020603050405020304" pitchFamily="18" charset="0"/>
                <a:ea typeface="Arial" panose="020B0604020202020204" pitchFamily="34" charset="0"/>
              </a:rPr>
              <a:t>did not meet any Black academic tenured faculty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Black and Minority Ethnic (BAME) as self-identified 5% (</a:t>
            </a:r>
            <a:r>
              <a:rPr lang="en-US" sz="1400" dirty="0">
                <a:effectLst/>
                <a:latin typeface="Times New Roman" panose="02020603050405020304" pitchFamily="18" charset="0"/>
                <a:ea typeface="Arial" panose="020B0604020202020204" pitchFamily="34" charset="0"/>
              </a:rPr>
              <a:t>Green Templeton, 2019</a:t>
            </a:r>
            <a:r>
              <a:rPr lang="en-US" sz="1800" dirty="0">
                <a:effectLst/>
                <a:latin typeface="Times New Roman" panose="02020603050405020304" pitchFamily="18" charset="0"/>
                <a:ea typeface="Arial" panose="020B0604020202020204" pitchFamily="34" charset="0"/>
              </a:rPr>
              <a:t>)</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751777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577EE1-0C53-2958-CB7B-35883A9FBB09}"/>
              </a:ext>
            </a:extLst>
          </p:cNvPr>
          <p:cNvSpPr txBox="1"/>
          <p:nvPr/>
        </p:nvSpPr>
        <p:spPr>
          <a:xfrm>
            <a:off x="3050005" y="303371"/>
            <a:ext cx="7456630" cy="5551392"/>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Conceptual  Frameworks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i="1"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2000" b="1" i="0" dirty="0">
                <a:effectLst/>
                <a:latin typeface="Arial" panose="020B0604020202020204" pitchFamily="34" charset="0"/>
                <a:ea typeface="Arial" panose="020B0604020202020204" pitchFamily="34" charset="0"/>
              </a:rPr>
              <a:t>Front Stage and Back Stage</a:t>
            </a:r>
            <a:r>
              <a:rPr lang="en-US" sz="1800" b="1" i="0" dirty="0">
                <a:effectLst/>
                <a:latin typeface="Arial" panose="020B0604020202020204" pitchFamily="34" charset="0"/>
                <a:ea typeface="Arial" panose="020B0604020202020204" pitchFamily="34" charset="0"/>
              </a:rPr>
              <a:t> </a:t>
            </a:r>
            <a:r>
              <a:rPr lang="en-US" sz="1800" i="0" dirty="0">
                <a:effectLst/>
                <a:latin typeface="Arial" panose="020B0604020202020204" pitchFamily="34" charset="0"/>
                <a:ea typeface="Arial" panose="020B0604020202020204" pitchFamily="34" charset="0"/>
              </a:rPr>
              <a:t>(</a:t>
            </a:r>
            <a:r>
              <a:rPr lang="en-US" sz="1400" i="0" dirty="0">
                <a:effectLst/>
                <a:latin typeface="Arial" panose="020B0604020202020204" pitchFamily="34" charset="0"/>
                <a:ea typeface="Arial" panose="020B0604020202020204" pitchFamily="34" charset="0"/>
              </a:rPr>
              <a:t>Goffman, 1959</a:t>
            </a: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800" b="1" i="0" dirty="0">
                <a:effectLst/>
                <a:latin typeface="Arial" panose="020B0604020202020204" pitchFamily="34" charset="0"/>
                <a:ea typeface="Arial" panose="020B0604020202020204" pitchFamily="34" charset="0"/>
              </a:rPr>
              <a:t>Theater performance </a:t>
            </a:r>
            <a:r>
              <a:rPr lang="en-US" sz="1800" i="0" dirty="0">
                <a:effectLst/>
                <a:latin typeface="Arial" panose="020B0604020202020204" pitchFamily="34" charset="0"/>
                <a:ea typeface="Arial" panose="020B0604020202020204" pitchFamily="34" charset="0"/>
              </a:rPr>
              <a:t>where actors are visible to 		audience, i.e., </a:t>
            </a:r>
            <a:r>
              <a:rPr lang="en-US" sz="2000" b="1" i="0" dirty="0">
                <a:effectLst/>
                <a:latin typeface="Arial" panose="020B0604020202020204" pitchFamily="34" charset="0"/>
                <a:ea typeface="Arial" panose="020B0604020202020204" pitchFamily="34" charset="0"/>
              </a:rPr>
              <a:t>front stage </a:t>
            </a:r>
            <a:r>
              <a:rPr lang="en-US" b="1" i="1" dirty="0">
                <a:latin typeface="Arial" panose="020B0604020202020204" pitchFamily="34" charset="0"/>
                <a:ea typeface="Arial" panose="020B0604020202020204" pitchFamily="34" charset="0"/>
              </a:rPr>
              <a:t>(on stage) f</a:t>
            </a:r>
            <a:r>
              <a:rPr lang="en-US" sz="1800" b="1" i="1" dirty="0">
                <a:effectLst/>
                <a:latin typeface="Arial" panose="020B0604020202020204" pitchFamily="34" charset="0"/>
                <a:ea typeface="Arial" panose="020B0604020202020204" pitchFamily="34" charset="0"/>
              </a:rPr>
              <a:t>ollowing script and 	director</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b="1" i="1" dirty="0">
                <a:effectLst/>
                <a:latin typeface="Arial" panose="020B0604020202020204" pitchFamily="34" charset="0"/>
                <a:ea typeface="Arial" panose="020B0604020202020204" pitchFamily="34" charset="0"/>
              </a:rPr>
              <a:t>	Official Criteria – Front Stage  </a:t>
            </a:r>
          </a:p>
          <a:p>
            <a:pPr marL="0" marR="0" indent="45720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Election by Harvard Corporation of woman president  and Columbia Board of Trustees woman president – Both Black women/women of color </a:t>
            </a:r>
            <a:endParaRPr lang="en-US" sz="140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Selection from within and/or perceived “Peer” universities and/or top Federal and/or national agencies, e.g., World Bank, and American or British Commissions of Executive Offices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09120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068C23-8224-5212-FB74-C162F5D991FE}"/>
              </a:ext>
            </a:extLst>
          </p:cNvPr>
          <p:cNvSpPr txBox="1"/>
          <p:nvPr/>
        </p:nvSpPr>
        <p:spPr>
          <a:xfrm>
            <a:off x="3045995" y="-262473"/>
            <a:ext cx="6100010" cy="6406818"/>
          </a:xfrm>
          <a:prstGeom prst="rect">
            <a:avLst/>
          </a:prstGeom>
          <a:noFill/>
        </p:spPr>
        <p:txBody>
          <a:bodyPr wrap="square">
            <a:spAutoFit/>
          </a:bodyPr>
          <a:lstStyle/>
          <a:p>
            <a:pPr marL="0" marR="0" indent="457200">
              <a:lnSpc>
                <a:spcPct val="115000"/>
              </a:lnSpc>
              <a:spcBef>
                <a:spcPts val="0"/>
              </a:spcBef>
              <a:spcAft>
                <a:spcPts val="0"/>
              </a:spcAft>
            </a:pPr>
            <a:endParaRPr lang="en-US" sz="1800" i="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endParaRPr lang="en-US" sz="1800" i="0" dirty="0">
              <a:effectLst/>
              <a:latin typeface="Arial" panose="020B0604020202020204" pitchFamily="34" charset="0"/>
              <a:ea typeface="Arial" panose="020B0604020202020204" pitchFamily="34" charset="0"/>
            </a:endParaRPr>
          </a:p>
          <a:p>
            <a:pPr marL="0" marR="0" indent="457200" algn="ctr">
              <a:lnSpc>
                <a:spcPct val="115000"/>
              </a:lnSpc>
              <a:spcBef>
                <a:spcPts val="0"/>
              </a:spcBef>
              <a:spcAft>
                <a:spcPts val="0"/>
              </a:spcAft>
            </a:pPr>
            <a:r>
              <a:rPr lang="en-US" b="1" dirty="0">
                <a:solidFill>
                  <a:srgbClr val="7030A0"/>
                </a:solidFill>
                <a:latin typeface="Arial" panose="020B0604020202020204" pitchFamily="34" charset="0"/>
                <a:ea typeface="Arial" panose="020B0604020202020204" pitchFamily="34" charset="0"/>
              </a:rPr>
              <a:t>Conceptual Frameworks (continued)</a:t>
            </a:r>
          </a:p>
          <a:p>
            <a:pPr marL="0" marR="0" indent="45720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Theater performance </a:t>
            </a:r>
            <a:r>
              <a:rPr lang="en-US" sz="1800" i="0" dirty="0">
                <a:effectLst/>
                <a:latin typeface="Arial" panose="020B0604020202020204" pitchFamily="34" charset="0"/>
                <a:ea typeface="Arial" panose="020B0604020202020204" pitchFamily="34" charset="0"/>
              </a:rPr>
              <a:t>where actors are </a:t>
            </a:r>
            <a:r>
              <a:rPr lang="en-US" sz="2000" b="1" i="0" dirty="0">
                <a:effectLst/>
                <a:latin typeface="Arial" panose="020B0604020202020204" pitchFamily="34" charset="0"/>
                <a:ea typeface="Arial" panose="020B0604020202020204" pitchFamily="34" charset="0"/>
              </a:rPr>
              <a:t>back </a:t>
            </a:r>
            <a:r>
              <a:rPr lang="en-US" sz="1800" b="1" i="0" dirty="0">
                <a:effectLst/>
                <a:latin typeface="Arial" panose="020B0604020202020204" pitchFamily="34" charset="0"/>
                <a:ea typeface="Arial" panose="020B0604020202020204" pitchFamily="34" charset="0"/>
              </a:rPr>
              <a:t>stage</a:t>
            </a:r>
            <a:r>
              <a:rPr lang="en-US" sz="1800" i="0" dirty="0">
                <a:effectLst/>
                <a:latin typeface="Arial" panose="020B0604020202020204" pitchFamily="34" charset="0"/>
                <a:ea typeface="Arial" panose="020B0604020202020204" pitchFamily="34" charset="0"/>
              </a:rPr>
              <a:t> 	(</a:t>
            </a:r>
            <a:r>
              <a:rPr lang="en-US" sz="1800" b="1" i="0" dirty="0">
                <a:effectLst/>
                <a:latin typeface="Arial" panose="020B0604020202020204" pitchFamily="34" charset="0"/>
                <a:ea typeface="Arial" panose="020B0604020202020204" pitchFamily="34" charset="0"/>
              </a:rPr>
              <a:t>off stage</a:t>
            </a:r>
            <a:r>
              <a:rPr lang="en-US" sz="2000" b="1" i="0" dirty="0">
                <a:effectLst/>
                <a:latin typeface="Arial" panose="020B0604020202020204" pitchFamily="34" charset="0"/>
                <a:ea typeface="Arial" panose="020B0604020202020204" pitchFamily="34" charset="0"/>
              </a:rPr>
              <a:t>) invisible to audience</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400" b="1" i="1" dirty="0">
                <a:effectLst/>
                <a:latin typeface="Arial" panose="020B0604020202020204" pitchFamily="34" charset="0"/>
                <a:ea typeface="Arial" panose="020B0604020202020204" pitchFamily="34" charset="0"/>
              </a:rPr>
              <a:t>Varied behaviors:</a:t>
            </a:r>
            <a:r>
              <a:rPr lang="en-US" sz="1400" i="0" dirty="0">
                <a:effectLst/>
                <a:latin typeface="Arial" panose="020B0604020202020204" pitchFamily="34" charset="0"/>
                <a:ea typeface="Arial" panose="020B0604020202020204" pitchFamily="34" charset="0"/>
              </a:rPr>
              <a:t> tell jokes, leave theater, 					ridicule others, discuss theater and public politics, etc.</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Black woman and stereotypes and whispers of plagiarism  and 		 absence of highest academic behavior and research </a:t>
            </a:r>
          </a:p>
          <a:p>
            <a:pPr marL="0" marR="0" indent="457200">
              <a:lnSpc>
                <a:spcPct val="115000"/>
              </a:lnSpc>
              <a:spcBef>
                <a:spcPts val="0"/>
              </a:spcBef>
              <a:spcAft>
                <a:spcPts val="0"/>
              </a:spcAft>
            </a:pPr>
            <a:endParaRPr lang="en-US" sz="1400" dirty="0">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Geopolitical ramifications of  African American </a:t>
            </a:r>
            <a:r>
              <a:rPr lang="en-US" sz="1400" b="1" i="0" dirty="0">
                <a:effectLst/>
                <a:latin typeface="Arial" panose="020B0604020202020204" pitchFamily="34" charset="0"/>
                <a:ea typeface="Arial" panose="020B0604020202020204" pitchFamily="34" charset="0"/>
              </a:rPr>
              <a:t>and</a:t>
            </a:r>
            <a:r>
              <a:rPr lang="en-US" sz="1400" i="0" dirty="0">
                <a:effectLst/>
                <a:latin typeface="Arial" panose="020B0604020202020204" pitchFamily="34" charset="0"/>
                <a:ea typeface="Arial" panose="020B0604020202020204" pitchFamily="34" charset="0"/>
              </a:rPr>
              <a:t> British – Egyptian-	American woman </a:t>
            </a:r>
            <a:endParaRPr lang="en-US" sz="140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Columbia president requested assistance from New      	York city police during extensive student 	demonstrations over post-October 7, 2023 atrocities 	in Gaza, Israel, and West Bank </a:t>
            </a:r>
          </a:p>
          <a:p>
            <a:pPr marL="1371600" marR="0">
              <a:lnSpc>
                <a:spcPct val="115000"/>
              </a:lnSpc>
              <a:spcBef>
                <a:spcPts val="0"/>
              </a:spcBef>
              <a:spcAft>
                <a:spcPts val="0"/>
              </a:spcAft>
            </a:pPr>
            <a:endParaRPr lang="en-US" sz="1400" i="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Knowledge of political dynamics of women 	presidents of Harvard, MIT, and University of 	Pennsylvania testimonies before congress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Sociopolitical dimensions affecting public and private 			universities. e.g.,  state legislatures and city councils, 			alumni, and donors</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82622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32D5D5-FCC0-B6A6-F109-465F90063FD3}"/>
              </a:ext>
            </a:extLst>
          </p:cNvPr>
          <p:cNvSpPr txBox="1"/>
          <p:nvPr/>
        </p:nvSpPr>
        <p:spPr>
          <a:xfrm>
            <a:off x="3045995" y="-800218"/>
            <a:ext cx="6100010" cy="6300636"/>
          </a:xfrm>
          <a:prstGeom prst="rect">
            <a:avLst/>
          </a:prstGeom>
          <a:noFill/>
        </p:spPr>
        <p:txBody>
          <a:bodyPr wrap="square">
            <a:spAutoFit/>
          </a:bodyPr>
          <a:lstStyle/>
          <a:p>
            <a:pPr marL="0" marR="0" indent="457200">
              <a:lnSpc>
                <a:spcPct val="115000"/>
              </a:lnSpc>
              <a:spcBef>
                <a:spcPts val="0"/>
              </a:spcBef>
              <a:spcAft>
                <a:spcPts val="0"/>
              </a:spcAft>
            </a:pPr>
            <a:endParaRPr lang="en-US" sz="2000" b="1" dirty="0">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endParaRPr lang="en-US" sz="1800" b="1" i="0" dirty="0">
              <a:solidFill>
                <a:srgbClr val="7030A0"/>
              </a:solidFill>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endParaRPr lang="en-US" b="1" dirty="0">
              <a:solidFill>
                <a:srgbClr val="7030A0"/>
              </a:solidFill>
              <a:latin typeface="Arial" panose="020B0604020202020204" pitchFamily="34" charset="0"/>
              <a:ea typeface="Arial" panose="020B0604020202020204" pitchFamily="34" charset="0"/>
            </a:endParaRPr>
          </a:p>
          <a:p>
            <a:pPr marL="0" marR="0" indent="457200" algn="ctr">
              <a:lnSpc>
                <a:spcPct val="115000"/>
              </a:lnSpc>
              <a:spcBef>
                <a:spcPts val="0"/>
              </a:spcBef>
              <a:spcAft>
                <a:spcPts val="0"/>
              </a:spcAft>
            </a:pPr>
            <a:r>
              <a:rPr lang="en-US" sz="1800" b="1" i="0" dirty="0">
                <a:solidFill>
                  <a:srgbClr val="7030A0"/>
                </a:solidFill>
                <a:effectLst/>
                <a:latin typeface="Arial" panose="020B0604020202020204" pitchFamily="34" charset="0"/>
                <a:ea typeface="Arial" panose="020B0604020202020204" pitchFamily="34" charset="0"/>
              </a:rPr>
              <a:t>Conceptual Frameworks </a:t>
            </a:r>
            <a:r>
              <a:rPr lang="en-US" sz="1600" b="1" i="0" dirty="0">
                <a:solidFill>
                  <a:srgbClr val="7030A0"/>
                </a:solidFill>
                <a:effectLst/>
                <a:latin typeface="Arial" panose="020B0604020202020204" pitchFamily="34" charset="0"/>
                <a:ea typeface="Arial" panose="020B0604020202020204" pitchFamily="34" charset="0"/>
              </a:rPr>
              <a:t>(continued) </a:t>
            </a:r>
            <a:endParaRPr lang="en-US" sz="16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8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Averted Gaze</a:t>
            </a: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Wisniewski, 2000</a:t>
            </a:r>
            <a:r>
              <a:rPr lang="en-US" sz="1800" i="0" dirty="0">
                <a:effectLst/>
                <a:latin typeface="Arial" panose="020B0604020202020204" pitchFamily="34" charset="0"/>
                <a:ea typeface="Arial" panose="020B0604020202020204" pitchFamily="34" charset="0"/>
              </a:rPr>
              <a:t>)</a:t>
            </a:r>
            <a:endParaRPr lang="en-US" sz="18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400" b="1" i="1" dirty="0">
                <a:effectLst/>
                <a:latin typeface="Arial" panose="020B0604020202020204" pitchFamily="34" charset="0"/>
                <a:ea typeface="Arial" panose="020B0604020202020204" pitchFamily="34" charset="0"/>
              </a:rPr>
              <a:t>Overlook and/or divert attention away from salient issues</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Espouse necessity of multiple demographic challenges</a:t>
            </a:r>
            <a:r>
              <a:rPr lang="en-US" sz="1400" dirty="0">
                <a:latin typeface="Arial" panose="020B0604020202020204" pitchFamily="34" charset="0"/>
                <a:ea typeface="Arial" panose="020B0604020202020204" pitchFamily="34" charset="0"/>
              </a:rPr>
              <a:t> and</a:t>
            </a:r>
            <a:r>
              <a:rPr lang="en-US" sz="1400" i="0" dirty="0">
                <a:effectLst/>
                <a:latin typeface="Arial" panose="020B0604020202020204" pitchFamily="34" charset="0"/>
                <a:ea typeface="Arial" panose="020B0604020202020204" pitchFamily="34" charset="0"/>
              </a:rPr>
              <a:t> at 		other sites</a:t>
            </a:r>
            <a:endParaRPr lang="en-US" sz="1400" dirty="0">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Decline to acknowledge various realities of demographic 			conditions</a:t>
            </a: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at home sites</a:t>
            </a:r>
          </a:p>
          <a:p>
            <a:pPr marL="0" marR="0" indent="45720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Camouflage adversities at local university, while decrying elsewhere</a:t>
            </a:r>
          </a:p>
          <a:p>
            <a:pPr marL="0" marR="0" indent="457200">
              <a:lnSpc>
                <a:spcPct val="115000"/>
              </a:lnSpc>
              <a:spcBef>
                <a:spcPts val="0"/>
              </a:spcBef>
              <a:spcAft>
                <a:spcPts val="0"/>
              </a:spcAft>
            </a:pPr>
            <a:endParaRPr lang="en-US" sz="1400" dirty="0">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Hiring and promotion of faculty of color; yet staff of color hires </a:t>
            </a:r>
            <a:r>
              <a:rPr lang="en-US" sz="1400" dirty="0">
                <a:latin typeface="Arial" panose="020B0604020202020204" pitchFamily="34" charset="0"/>
                <a:ea typeface="Arial" panose="020B0604020202020204" pitchFamily="34" charset="0"/>
              </a:rPr>
              <a:t>are 	often </a:t>
            </a:r>
            <a:r>
              <a:rPr lang="en-US" sz="1400" i="0" dirty="0">
                <a:effectLst/>
                <a:latin typeface="Arial" panose="020B0604020202020204" pitchFamily="34" charset="0"/>
                <a:ea typeface="Arial" panose="020B0604020202020204" pitchFamily="34" charset="0"/>
              </a:rPr>
              <a:t> plac</a:t>
            </a:r>
            <a:r>
              <a:rPr lang="en-US" sz="1400" dirty="0">
                <a:latin typeface="Arial" panose="020B0604020202020204" pitchFamily="34" charset="0"/>
                <a:ea typeface="Arial" panose="020B0604020202020204" pitchFamily="34" charset="0"/>
              </a:rPr>
              <a:t>ed</a:t>
            </a:r>
            <a:r>
              <a:rPr lang="en-US" sz="1400" i="0" dirty="0">
                <a:effectLst/>
                <a:latin typeface="Arial" panose="020B0604020202020204" pitchFamily="34" charset="0"/>
                <a:ea typeface="Arial" panose="020B0604020202020204" pitchFamily="34" charset="0"/>
              </a:rPr>
              <a:t>/hired in non-tenured or associate professor or staff with 	no line budget and/or authority</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Comparisons with inappropriate criteria e.g., 					regional Tier Two universities with Tier One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Political dimensions internal and external to university</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137160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959146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03FCC7-7F8A-C214-383F-6239A1DB3708}"/>
              </a:ext>
            </a:extLst>
          </p:cNvPr>
          <p:cNvSpPr txBox="1"/>
          <p:nvPr/>
        </p:nvSpPr>
        <p:spPr>
          <a:xfrm>
            <a:off x="1667435" y="91006"/>
            <a:ext cx="7478570" cy="5197448"/>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Conceptual Frameworks</a:t>
            </a:r>
            <a:r>
              <a:rPr lang="en-US" sz="1600" b="1" i="0" dirty="0">
                <a:solidFill>
                  <a:srgbClr val="7030A0"/>
                </a:solidFill>
                <a:effectLst/>
                <a:latin typeface="Arial" panose="020B0604020202020204" pitchFamily="34" charset="0"/>
                <a:ea typeface="Arial" panose="020B0604020202020204" pitchFamily="34" charset="0"/>
              </a:rPr>
              <a:t> (continued)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1"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1" dirty="0">
                <a:effectLst/>
                <a:latin typeface="Arial" panose="020B0604020202020204" pitchFamily="34" charset="0"/>
                <a:ea typeface="Arial" panose="020B0604020202020204" pitchFamily="34" charset="0"/>
              </a:rPr>
              <a:t> </a:t>
            </a:r>
            <a:r>
              <a:rPr lang="en-US" sz="2000" b="1" i="0" dirty="0">
                <a:effectLst/>
                <a:latin typeface="Arial" panose="020B0604020202020204" pitchFamily="34" charset="0"/>
                <a:ea typeface="Arial" panose="020B0604020202020204" pitchFamily="34" charset="0"/>
              </a:rPr>
              <a:t>Impact and interactive effects of social science and legal structures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1" dirty="0">
                <a:effectLst/>
                <a:latin typeface="Arial" panose="020B0604020202020204" pitchFamily="34" charset="0"/>
                <a:ea typeface="Arial" panose="020B0604020202020204" pitchFamily="34" charset="0"/>
              </a:rPr>
              <a:t> </a:t>
            </a: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800" i="0" dirty="0">
                <a:effectLst/>
                <a:latin typeface="Arial" panose="020B0604020202020204" pitchFamily="34" charset="0"/>
                <a:ea typeface="Arial" panose="020B0604020202020204" pitchFamily="34" charset="0"/>
              </a:rPr>
              <a:t>Perceptions and/or legal constructs of demographic groups, e.g., ethnicity/race, constant and emerging genders, able-bodied and non-able-bodied,  height and weight, city or state   </a:t>
            </a:r>
            <a:r>
              <a:rPr lang="en-US" sz="1400" i="0" dirty="0">
                <a:effectLst/>
                <a:latin typeface="Arial" panose="020B0604020202020204" pitchFamily="34" charset="0"/>
                <a:ea typeface="Arial" panose="020B0604020202020204" pitchFamily="34" charset="0"/>
              </a:rPr>
              <a:t>(Andersen, 2022; Andersen &amp; Baca Zinn, 2024; Bell, 1993; </a:t>
            </a:r>
            <a:r>
              <a:rPr lang="en-US" sz="1400" dirty="0">
                <a:effectLst/>
                <a:latin typeface="Times New Roman" panose="02020603050405020304" pitchFamily="18" charset="0"/>
                <a:ea typeface="Times New Roman" panose="02020603050405020304" pitchFamily="18" charset="0"/>
              </a:rPr>
              <a:t>Kraft &amp; Furlong, 2020;</a:t>
            </a:r>
            <a:r>
              <a:rPr lang="en-US" sz="1400" i="0" dirty="0">
                <a:effectLst/>
                <a:latin typeface="Arial" panose="020B0604020202020204" pitchFamily="34" charset="0"/>
                <a:ea typeface="Arial" panose="020B0604020202020204" pitchFamily="34" charset="0"/>
              </a:rPr>
              <a:t> Lindsay, </a:t>
            </a:r>
            <a:r>
              <a:rPr lang="en-US" sz="1400" i="1" dirty="0">
                <a:effectLst/>
                <a:latin typeface="Arial" panose="020B0604020202020204" pitchFamily="34" charset="0"/>
                <a:ea typeface="Arial" panose="020B0604020202020204" pitchFamily="34" charset="0"/>
              </a:rPr>
              <a:t>et al,</a:t>
            </a:r>
            <a:r>
              <a:rPr lang="en-US" sz="1400" i="0" dirty="0">
                <a:effectLst/>
                <a:latin typeface="Arial" panose="020B0604020202020204" pitchFamily="34" charset="0"/>
                <a:ea typeface="Arial" panose="020B0604020202020204" pitchFamily="34" charset="0"/>
              </a:rPr>
              <a:t> 1983</a:t>
            </a:r>
            <a:r>
              <a:rPr lang="en-US" sz="1800" i="0" dirty="0">
                <a:effectLst/>
                <a:latin typeface="Arial" panose="020B0604020202020204" pitchFamily="34" charset="0"/>
                <a:ea typeface="Arial" panose="020B0604020202020204" pitchFamily="34" charset="0"/>
              </a:rPr>
              <a:t>)</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800" i="0" dirty="0">
                <a:effectLst/>
                <a:latin typeface="Arial" panose="020B0604020202020204" pitchFamily="34" charset="0"/>
                <a:ea typeface="Arial" panose="020B0604020202020204" pitchFamily="34" charset="0"/>
              </a:rPr>
              <a:t>Predecessors and impacts of aforementioned perceptions and constructs</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800" i="0" dirty="0">
                <a:effectLst/>
                <a:latin typeface="Arial" panose="020B0604020202020204" pitchFamily="34" charset="0"/>
                <a:ea typeface="Arial" panose="020B0604020202020204" pitchFamily="34" charset="0"/>
              </a:rPr>
              <a:t>Types of universities where BA/BS/BBA earned and/or PhD/EdD/DSW/JD degrees awarded, e.g.,  Tier One or Tier Two research universities,  Little Ivys or Black Ivys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776993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89534F-3F67-A0DE-1670-492C9A58558B}"/>
              </a:ext>
            </a:extLst>
          </p:cNvPr>
          <p:cNvSpPr txBox="1"/>
          <p:nvPr/>
        </p:nvSpPr>
        <p:spPr>
          <a:xfrm>
            <a:off x="2424363" y="544884"/>
            <a:ext cx="6100010" cy="4383379"/>
          </a:xfrm>
          <a:prstGeom prst="rect">
            <a:avLst/>
          </a:prstGeom>
          <a:noFill/>
        </p:spPr>
        <p:txBody>
          <a:bodyPr wrap="square">
            <a:spAutoFit/>
          </a:bodyPr>
          <a:lstStyle/>
          <a:p>
            <a:pPr marL="457200" marR="0">
              <a:lnSpc>
                <a:spcPct val="115000"/>
              </a:lnSpc>
              <a:spcBef>
                <a:spcPts val="0"/>
              </a:spcBef>
              <a:spcAft>
                <a:spcPts val="0"/>
              </a:spcAft>
            </a:pPr>
            <a:endParaRPr lang="en-US" sz="1800" i="0" dirty="0">
              <a:effectLst/>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Conceptual Frameworks </a:t>
            </a:r>
            <a:r>
              <a:rPr lang="en-US" sz="1600" b="1" i="0" dirty="0">
                <a:solidFill>
                  <a:srgbClr val="7030A0"/>
                </a:solidFill>
                <a:effectLst/>
                <a:latin typeface="Arial" panose="020B0604020202020204" pitchFamily="34" charset="0"/>
                <a:ea typeface="Arial" panose="020B0604020202020204" pitchFamily="34" charset="0"/>
              </a:rPr>
              <a:t>(continued)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1" dirty="0">
                <a:effectLst/>
                <a:latin typeface="Arial" panose="020B0604020202020204" pitchFamily="34"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1" dirty="0">
                <a:effectLst/>
                <a:latin typeface="Arial" panose="020B0604020202020204" pitchFamily="34" charset="0"/>
                <a:ea typeface="Arial" panose="020B0604020202020204" pitchFamily="34" charset="0"/>
              </a:rPr>
              <a:t> </a:t>
            </a:r>
            <a:r>
              <a:rPr lang="en-US" sz="1800" b="1" i="0" dirty="0">
                <a:effectLst/>
                <a:latin typeface="Arial" panose="020B0604020202020204" pitchFamily="34" charset="0"/>
                <a:ea typeface="Arial" panose="020B0604020202020204" pitchFamily="34" charset="0"/>
              </a:rPr>
              <a:t>Impact and interactive effects of social science and legal structures of universities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1" dirty="0">
                <a:effectLst/>
                <a:latin typeface="Arial" panose="020B0604020202020204" pitchFamily="34"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800" i="0" dirty="0">
              <a:effectLst/>
              <a:latin typeface="Arial" panose="020B0604020202020204" pitchFamily="34" charset="0"/>
              <a:ea typeface="Arial" panose="020B0604020202020204" pitchFamily="34" charset="0"/>
            </a:endParaRPr>
          </a:p>
          <a:p>
            <a:pPr marL="742950" marR="0" indent="-285750">
              <a:lnSpc>
                <a:spcPct val="115000"/>
              </a:lnSpc>
              <a:spcBef>
                <a:spcPts val="0"/>
              </a:spcBef>
              <a:spcAft>
                <a:spcPts val="0"/>
              </a:spcAft>
              <a:buFont typeface="Wingdings" panose="05000000000000000000" pitchFamily="2" charset="2"/>
              <a:buChar char="Ø"/>
            </a:pPr>
            <a:r>
              <a:rPr lang="en-US" sz="1800" i="0" dirty="0">
                <a:effectLst/>
                <a:latin typeface="Arial" panose="020B0604020202020204" pitchFamily="34" charset="0"/>
                <a:ea typeface="Arial" panose="020B0604020202020204" pitchFamily="34" charset="0"/>
              </a:rPr>
              <a:t>Designations of admissions criteria, doctoral assistantships and fellowships, and funding bodies, e.g., Rhodes, Fulbright, National Science Foundation, Ford Foundation, etc.  </a:t>
            </a:r>
          </a:p>
          <a:p>
            <a:pPr marL="742950" marR="0" indent="-285750">
              <a:lnSpc>
                <a:spcPct val="115000"/>
              </a:lnSpc>
              <a:spcBef>
                <a:spcPts val="0"/>
              </a:spcBef>
              <a:spcAft>
                <a:spcPts val="0"/>
              </a:spcAft>
              <a:buFont typeface="Wingdings" panose="05000000000000000000" pitchFamily="2" charset="2"/>
              <a:buChar char="Ø"/>
            </a:pPr>
            <a:endParaRPr lang="en-US" dirty="0">
              <a:latin typeface="Arial" panose="020B0604020202020204" pitchFamily="34" charset="0"/>
              <a:ea typeface="Arial" panose="020B0604020202020204" pitchFamily="34" charset="0"/>
            </a:endParaRPr>
          </a:p>
          <a:p>
            <a:pPr marL="742950" marR="0" indent="-285750">
              <a:lnSpc>
                <a:spcPct val="115000"/>
              </a:lnSpc>
              <a:spcBef>
                <a:spcPts val="0"/>
              </a:spcBef>
              <a:spcAft>
                <a:spcPts val="0"/>
              </a:spcAft>
              <a:buFont typeface="Wingdings" panose="05000000000000000000" pitchFamily="2" charset="2"/>
              <a:buChar char="Ø"/>
            </a:pPr>
            <a:r>
              <a:rPr lang="en-US" sz="2000" dirty="0">
                <a:effectLst/>
                <a:latin typeface="Times New Roman" panose="02020603050405020304" pitchFamily="18" charset="0"/>
                <a:ea typeface="Arial" panose="020B0604020202020204" pitchFamily="34" charset="0"/>
                <a:cs typeface="Times New Roman" panose="02020603050405020304" pitchFamily="18" charset="0"/>
              </a:rPr>
              <a:t>USA Supreme Court </a:t>
            </a:r>
            <a:r>
              <a:rPr lang="en-US" sz="1600" dirty="0">
                <a:latin typeface="Times New Roman" panose="02020603050405020304" pitchFamily="18" charset="0"/>
                <a:ea typeface="Arial" panose="020B0604020202020204" pitchFamily="34" charset="0"/>
                <a:cs typeface="Times New Roman" panose="02020603050405020304" pitchFamily="18" charset="0"/>
              </a:rPr>
              <a:t>(</a:t>
            </a:r>
            <a:r>
              <a:rPr lang="en-US" sz="1600" dirty="0">
                <a:effectLst/>
                <a:latin typeface="Times New Roman" panose="02020603050405020304" pitchFamily="18" charset="0"/>
                <a:ea typeface="Arial" panose="020B0604020202020204" pitchFamily="34" charset="0"/>
                <a:cs typeface="Times New Roman" panose="02020603050405020304" pitchFamily="18" charset="0"/>
              </a:rPr>
              <a:t>June 2023) </a:t>
            </a: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92119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E40745-AD32-1418-BB71-0351B092931A}"/>
              </a:ext>
            </a:extLst>
          </p:cNvPr>
          <p:cNvSpPr txBox="1"/>
          <p:nvPr/>
        </p:nvSpPr>
        <p:spPr>
          <a:xfrm>
            <a:off x="3050005" y="38267"/>
            <a:ext cx="6100010" cy="5352363"/>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Conceptual Frameworks </a:t>
            </a:r>
            <a:r>
              <a:rPr lang="en-US" sz="1600" b="1" i="0" dirty="0">
                <a:solidFill>
                  <a:srgbClr val="7030A0"/>
                </a:solidFill>
                <a:effectLst/>
                <a:latin typeface="Arial" panose="020B0604020202020204" pitchFamily="34" charset="0"/>
                <a:ea typeface="Arial" panose="020B0604020202020204" pitchFamily="34" charset="0"/>
              </a:rPr>
              <a:t>(continued)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2000" b="1" i="0" dirty="0">
                <a:effectLst/>
                <a:latin typeface="Arial" panose="020B0604020202020204" pitchFamily="34" charset="0"/>
                <a:ea typeface="Arial" panose="020B0604020202020204" pitchFamily="34" charset="0"/>
              </a:rPr>
              <a:t>National and International Policies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r>
              <a:rPr lang="en-US" sz="1800" b="1" i="1" dirty="0">
                <a:effectLst/>
                <a:latin typeface="Times New Roman" panose="02020603050405020304" pitchFamily="18" charset="0"/>
                <a:ea typeface="Times New Roman" panose="02020603050405020304" pitchFamily="18" charset="0"/>
              </a:rPr>
              <a:t>Policies as fundamental</a:t>
            </a:r>
            <a:r>
              <a:rPr lang="en-US" sz="1800" dirty="0">
                <a:effectLst/>
                <a:latin typeface="Times New Roman" panose="02020603050405020304" pitchFamily="18" charset="0"/>
                <a:ea typeface="Times New Roman" panose="02020603050405020304" pitchFamily="18" charset="0"/>
              </a:rPr>
              <a:t> principles that </a:t>
            </a:r>
            <a:r>
              <a:rPr lang="en-US" dirty="0">
                <a:latin typeface="Times New Roman" panose="02020603050405020304" pitchFamily="18" charset="0"/>
                <a:ea typeface="Times New Roman" panose="02020603050405020304" pitchFamily="18" charset="0"/>
              </a:rPr>
              <a:t>establish </a:t>
            </a:r>
            <a:r>
              <a:rPr lang="en-US" sz="1800" dirty="0">
                <a:effectLst/>
                <a:latin typeface="Times New Roman" panose="02020603050405020304" pitchFamily="18" charset="0"/>
                <a:ea typeface="Times New Roman" panose="02020603050405020304" pitchFamily="18" charset="0"/>
              </a:rPr>
              <a:t>the overall directions for public agencies, universities, and organizations – includes perceptions of issues to be addressed  (</a:t>
            </a:r>
            <a:r>
              <a:rPr lang="en-US" sz="1400" dirty="0">
                <a:effectLst/>
                <a:latin typeface="Times New Roman" panose="02020603050405020304" pitchFamily="18" charset="0"/>
                <a:ea typeface="Times New Roman" panose="02020603050405020304" pitchFamily="18" charset="0"/>
              </a:rPr>
              <a:t>Kraft, and Furlong, 2024; Lindsay &amp; Blanchett, 2011; Mitra, 2018; Orfield &amp; Hillman, 2018; Siddiki, 2020; Tandberg </a:t>
            </a:r>
            <a:r>
              <a:rPr lang="en-US" sz="1400" i="1" dirty="0">
                <a:effectLst/>
                <a:latin typeface="Times New Roman" panose="02020603050405020304" pitchFamily="18" charset="0"/>
                <a:ea typeface="Times New Roman" panose="02020603050405020304" pitchFamily="18" charset="0"/>
              </a:rPr>
              <a:t>et al</a:t>
            </a:r>
            <a:r>
              <a:rPr lang="en-US" sz="1400" dirty="0">
                <a:effectLst/>
                <a:latin typeface="Times New Roman" panose="02020603050405020304" pitchFamily="18" charset="0"/>
                <a:ea typeface="Times New Roman" panose="02020603050405020304" pitchFamily="18" charset="0"/>
              </a:rPr>
              <a:t>., 2018) </a:t>
            </a:r>
            <a:r>
              <a:rPr lang="en-US" sz="1800" dirty="0">
                <a:effectLst/>
                <a:latin typeface="Times New Roman" panose="02020603050405020304" pitchFamily="18" charset="0"/>
                <a:ea typeface="Times New Roman" panose="02020603050405020304" pitchFamily="18" charset="0"/>
              </a:rPr>
              <a:t>often  arise from cultural norms and sociopolitical conditions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600" b="1" i="1" dirty="0">
                <a:effectLst/>
                <a:latin typeface="Times New Roman" panose="02020603050405020304" pitchFamily="18" charset="0"/>
                <a:ea typeface="Times New Roman" panose="02020603050405020304" pitchFamily="18" charset="0"/>
              </a:rPr>
              <a:t>Macro-level policies</a:t>
            </a:r>
            <a:r>
              <a:rPr lang="en-US" sz="1600" dirty="0">
                <a:effectLst/>
                <a:latin typeface="Times New Roman" panose="02020603050405020304" pitchFamily="18" charset="0"/>
                <a:ea typeface="Times New Roman" panose="02020603050405020304" pitchFamily="18" charset="0"/>
              </a:rPr>
              <a:t>  comprehensive overarching principles at play that effect entire entity or organization</a:t>
            </a:r>
            <a:r>
              <a:rPr lang="en-US" sz="1400"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b="1" i="1" dirty="0">
                <a:effectLst/>
                <a:latin typeface="Times New Roman" panose="02020603050405020304" pitchFamily="18" charset="0"/>
                <a:ea typeface="Times New Roman" panose="02020603050405020304" pitchFamily="18" charset="0"/>
              </a:rPr>
              <a:t>Meso- level policies </a:t>
            </a:r>
            <a:r>
              <a:rPr lang="en-US" sz="1600" dirty="0">
                <a:effectLst/>
                <a:latin typeface="Times New Roman" panose="02020603050405020304" pitchFamily="18" charset="0"/>
                <a:ea typeface="Times New Roman" panose="02020603050405020304" pitchFamily="18" charset="0"/>
              </a:rPr>
              <a:t>operational in university programs </a:t>
            </a:r>
            <a:r>
              <a:rPr lang="en-US" sz="1600" i="1" dirty="0">
                <a:effectLst/>
                <a:latin typeface="Times New Roman" panose="02020603050405020304" pitchFamily="18" charset="0"/>
                <a:ea typeface="Times New Roman" panose="02020603050405020304" pitchFamily="18" charset="0"/>
              </a:rPr>
              <a:t>writ large</a:t>
            </a:r>
            <a:endParaRPr lang="en-US" sz="16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b="1" i="1" dirty="0">
                <a:effectLst/>
                <a:latin typeface="Times New Roman" panose="02020603050405020304" pitchFamily="18" charset="0"/>
                <a:ea typeface="Times New Roman" panose="02020603050405020304" pitchFamily="18" charset="0"/>
              </a:rPr>
              <a:t>Micro-level policies</a:t>
            </a:r>
            <a:r>
              <a:rPr lang="en-US" sz="1600" dirty="0">
                <a:effectLst/>
                <a:latin typeface="Times New Roman" panose="02020603050405020304" pitchFamily="18" charset="0"/>
                <a:ea typeface="Times New Roman" panose="02020603050405020304" pitchFamily="18" charset="0"/>
              </a:rPr>
              <a:t> at department or institute level by fulltime  faculty and professional staff</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74977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C1A473-30CF-581D-1CAF-2B0714287F48}"/>
              </a:ext>
            </a:extLst>
          </p:cNvPr>
          <p:cNvSpPr txBox="1"/>
          <p:nvPr/>
        </p:nvSpPr>
        <p:spPr>
          <a:xfrm>
            <a:off x="1174376" y="659206"/>
            <a:ext cx="7975639" cy="4578561"/>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Conceptual Frameworks (continued) </a:t>
            </a:r>
            <a:endParaRPr lang="en-US" sz="20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8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National and International Policies </a:t>
            </a:r>
            <a:endParaRPr lang="en-US" sz="1800" dirty="0">
              <a:effectLst/>
              <a:latin typeface="Arial" panose="020B0604020202020204" pitchFamily="34" charset="0"/>
              <a:ea typeface="Arial" panose="020B0604020202020204" pitchFamily="34" charset="0"/>
            </a:endParaRPr>
          </a:p>
          <a:p>
            <a:pPr marL="457200" marR="0">
              <a:lnSpc>
                <a:spcPct val="200000"/>
              </a:lnSpc>
              <a:spcBef>
                <a:spcPts val="0"/>
              </a:spcBef>
              <a:spcAft>
                <a:spcPts val="0"/>
              </a:spcAft>
            </a:pPr>
            <a:r>
              <a:rPr lang="en-US" sz="1800" b="1" i="1" dirty="0">
                <a:effectLst/>
                <a:latin typeface="Times New Roman" panose="02020603050405020304" pitchFamily="18" charset="0"/>
                <a:ea typeface="Times New Roman" panose="02020603050405020304" pitchFamily="18" charset="0"/>
              </a:rPr>
              <a:t>Levels of autonomy and decision-making at public and private universities </a:t>
            </a:r>
            <a:endParaRPr lang="en-US" sz="1400" dirty="0">
              <a:effectLst/>
              <a:latin typeface="Arial" panose="020B0604020202020204" pitchFamily="34" charset="0"/>
              <a:ea typeface="Arial" panose="020B0604020202020204" pitchFamily="34" charset="0"/>
            </a:endParaRPr>
          </a:p>
          <a:p>
            <a:pPr marL="457200" marR="0">
              <a:lnSpc>
                <a:spcPct val="200000"/>
              </a:lnSpc>
              <a:spcBef>
                <a:spcPts val="0"/>
              </a:spcBef>
              <a:spcAft>
                <a:spcPts val="0"/>
              </a:spcAft>
            </a:pPr>
            <a:r>
              <a:rPr lang="en-US" sz="1800" b="1" i="1" dirty="0">
                <a:effectLst/>
                <a:latin typeface="Times New Roman" panose="02020603050405020304" pitchFamily="18" charset="0"/>
                <a:ea typeface="Times New Roman" panose="02020603050405020304" pitchFamily="18" charset="0"/>
              </a:rPr>
              <a:t>Harvard, University of California, and California State University  decision making </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effectLst/>
                <a:latin typeface="Times New Roman" panose="02020603050405020304" pitchFamily="18" charset="0"/>
                <a:ea typeface="Times New Roman" panose="02020603050405020304" pitchFamily="18" charset="0"/>
              </a:rPr>
              <a:t>Harvard autonomy and alumni </a:t>
            </a:r>
            <a:r>
              <a:rPr lang="en-US" sz="1400" dirty="0">
                <a:effectLst/>
                <a:latin typeface="Times New Roman" panose="02020603050405020304" pitchFamily="18" charset="0"/>
                <a:ea typeface="Times New Roman" panose="02020603050405020304" pitchFamily="18" charset="0"/>
              </a:rPr>
              <a:t>(Ranked number 1 to 5 by League Tables)</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effectLst/>
                <a:latin typeface="Times New Roman" panose="02020603050405020304" pitchFamily="18" charset="0"/>
                <a:ea typeface="Times New Roman" panose="02020603050405020304" pitchFamily="18" charset="0"/>
              </a:rPr>
              <a:t>University of California autonomy and state funding </a:t>
            </a:r>
            <a:r>
              <a:rPr lang="en-US" sz="1400" dirty="0">
                <a:effectLst/>
                <a:latin typeface="Times New Roman" panose="02020603050405020304" pitchFamily="18" charset="0"/>
                <a:ea typeface="Times New Roman" panose="02020603050405020304" pitchFamily="18" charset="0"/>
              </a:rPr>
              <a:t>(Ranked from 3 to 70s, depending upon campus) </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effectLst/>
                <a:latin typeface="Times New Roman" panose="02020603050405020304" pitchFamily="18" charset="0"/>
                <a:ea typeface="Times New Roman" panose="02020603050405020304" pitchFamily="18" charset="0"/>
              </a:rPr>
              <a:t>California State University autonomy via state and unions </a:t>
            </a:r>
            <a:r>
              <a:rPr lang="en-US" sz="1400" dirty="0">
                <a:effectLst/>
                <a:latin typeface="Times New Roman" panose="02020603050405020304" pitchFamily="18" charset="0"/>
                <a:ea typeface="Times New Roman" panose="02020603050405020304" pitchFamily="18" charset="0"/>
              </a:rPr>
              <a:t>(most not ranked in top 100)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91061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D7368E-69EA-9E7C-7309-ED38742DF7C7}"/>
              </a:ext>
            </a:extLst>
          </p:cNvPr>
          <p:cNvSpPr txBox="1"/>
          <p:nvPr/>
        </p:nvSpPr>
        <p:spPr>
          <a:xfrm>
            <a:off x="699247" y="570375"/>
            <a:ext cx="10847294" cy="4769447"/>
          </a:xfrm>
          <a:prstGeom prst="rect">
            <a:avLst/>
          </a:prstGeom>
          <a:noFill/>
        </p:spPr>
        <p:txBody>
          <a:bodyPr wrap="square">
            <a:spAutoFit/>
          </a:bodyPr>
          <a:lstStyle/>
          <a:p>
            <a:pPr marL="0" marR="0" algn="r">
              <a:lnSpc>
                <a:spcPct val="150000"/>
              </a:lnSpc>
              <a:spcBef>
                <a:spcPts val="0"/>
              </a:spcBef>
              <a:spcAft>
                <a:spcPts val="0"/>
              </a:spcAft>
            </a:pPr>
            <a:r>
              <a:rPr lang="en-US" sz="1600" b="1" i="0" dirty="0">
                <a:solidFill>
                  <a:srgbClr val="7030A0"/>
                </a:solidFill>
                <a:effectLst/>
                <a:latin typeface="Arial" panose="020B0604020202020204" pitchFamily="34" charset="0"/>
                <a:ea typeface="Arial" panose="020B0604020202020204" pitchFamily="34" charset="0"/>
              </a:rPr>
              <a:t>“Create a learning environment in which we respect </a:t>
            </a:r>
            <a:endParaRPr lang="en-US" sz="1600" dirty="0">
              <a:effectLst/>
              <a:latin typeface="Arial" panose="020B0604020202020204" pitchFamily="34" charset="0"/>
              <a:ea typeface="Arial" panose="020B0604020202020204" pitchFamily="34" charset="0"/>
            </a:endParaRPr>
          </a:p>
          <a:p>
            <a:pPr marL="0" marR="0" algn="r">
              <a:lnSpc>
                <a:spcPct val="150000"/>
              </a:lnSpc>
              <a:spcBef>
                <a:spcPts val="0"/>
              </a:spcBef>
              <a:spcAft>
                <a:spcPts val="0"/>
              </a:spcAft>
            </a:pPr>
            <a:r>
              <a:rPr lang="en-US" sz="1600" b="1" i="0" dirty="0">
                <a:solidFill>
                  <a:srgbClr val="7030A0"/>
                </a:solidFill>
                <a:effectLst/>
                <a:latin typeface="Arial" panose="020B0604020202020204" pitchFamily="34" charset="0"/>
                <a:ea typeface="Arial" panose="020B0604020202020204" pitchFamily="34" charset="0"/>
              </a:rPr>
              <a:t>each other’s dignity and treat one another with </a:t>
            </a:r>
            <a:endParaRPr lang="en-US" sz="1600" dirty="0">
              <a:effectLst/>
              <a:latin typeface="Arial" panose="020B0604020202020204" pitchFamily="34" charset="0"/>
              <a:ea typeface="Arial" panose="020B0604020202020204" pitchFamily="34" charset="0"/>
            </a:endParaRPr>
          </a:p>
          <a:p>
            <a:pPr marL="0" marR="0" algn="r">
              <a:lnSpc>
                <a:spcPct val="150000"/>
              </a:lnSpc>
              <a:spcBef>
                <a:spcPts val="0"/>
              </a:spcBef>
              <a:spcAft>
                <a:spcPts val="0"/>
              </a:spcAft>
            </a:pPr>
            <a:r>
              <a:rPr lang="en-US" sz="1600" b="1" i="0" dirty="0">
                <a:solidFill>
                  <a:srgbClr val="7030A0"/>
                </a:solidFill>
                <a:effectLst/>
                <a:latin typeface="Arial" panose="020B0604020202020204" pitchFamily="34" charset="0"/>
                <a:ea typeface="Arial" panose="020B0604020202020204" pitchFamily="34" charset="0"/>
              </a:rPr>
              <a:t>compassion,  and to affirm our enduring commitment </a:t>
            </a:r>
            <a:endParaRPr lang="en-US" sz="1600" dirty="0">
              <a:effectLst/>
              <a:latin typeface="Arial" panose="020B0604020202020204" pitchFamily="34" charset="0"/>
              <a:ea typeface="Arial" panose="020B0604020202020204" pitchFamily="34" charset="0"/>
            </a:endParaRPr>
          </a:p>
          <a:p>
            <a:pPr marL="0" marR="0" algn="r">
              <a:lnSpc>
                <a:spcPct val="150000"/>
              </a:lnSpc>
              <a:spcBef>
                <a:spcPts val="0"/>
              </a:spcBef>
              <a:spcAft>
                <a:spcPts val="0"/>
              </a:spcAft>
            </a:pPr>
            <a:r>
              <a:rPr lang="en-US" sz="1600" b="1" i="0" dirty="0">
                <a:solidFill>
                  <a:srgbClr val="7030A0"/>
                </a:solidFill>
                <a:effectLst/>
                <a:latin typeface="Arial" panose="020B0604020202020204" pitchFamily="34" charset="0"/>
                <a:ea typeface="Arial" panose="020B0604020202020204" pitchFamily="34" charset="0"/>
              </a:rPr>
              <a:t>to open inquiry and free expression in the pursuit of truth.”</a:t>
            </a:r>
            <a:endParaRPr lang="en-US" sz="1600" dirty="0">
              <a:effectLst/>
              <a:latin typeface="Arial" panose="020B0604020202020204" pitchFamily="34" charset="0"/>
              <a:ea typeface="Arial" panose="020B0604020202020204" pitchFamily="34" charset="0"/>
            </a:endParaRPr>
          </a:p>
          <a:p>
            <a:pPr marL="0" marR="0" algn="r">
              <a:lnSpc>
                <a:spcPct val="115000"/>
              </a:lnSpc>
              <a:spcBef>
                <a:spcPts val="0"/>
              </a:spcBef>
              <a:spcAft>
                <a:spcPts val="0"/>
              </a:spcAft>
            </a:pPr>
            <a:r>
              <a:rPr lang="en-US" sz="1600" b="1" i="0" dirty="0">
                <a:solidFill>
                  <a:srgbClr val="7030A0"/>
                </a:solidFill>
                <a:effectLst/>
                <a:latin typeface="Arial" panose="020B0604020202020204" pitchFamily="34" charset="0"/>
                <a:ea typeface="Arial" panose="020B0604020202020204" pitchFamily="34" charset="0"/>
              </a:rPr>
              <a:t>(Gay, 2024</a:t>
            </a:r>
            <a:r>
              <a:rPr lang="en-US" sz="1400" b="1" i="0" dirty="0">
                <a:solidFill>
                  <a:srgbClr val="7030A0"/>
                </a:solidFill>
                <a:effectLst/>
                <a:latin typeface="Arial" panose="020B0604020202020204" pitchFamily="34" charset="0"/>
                <a:ea typeface="Arial" panose="020B0604020202020204" pitchFamily="34" charset="0"/>
              </a:rPr>
              <a:t>)</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0" dirty="0">
                <a:effectLst/>
                <a:latin typeface="Arial" panose="020B0604020202020204" pitchFamily="34"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i="1" dirty="0">
                <a:effectLst/>
                <a:latin typeface="Arial" panose="020B0604020202020204" pitchFamily="34" charset="0"/>
                <a:ea typeface="Arial" panose="020B0604020202020204" pitchFamily="34" charset="0"/>
              </a:rPr>
              <a:t>Harvard University President Claudine Gay  and  Columbia University President  Minouche Shafik  testif</a:t>
            </a:r>
            <a:r>
              <a:rPr lang="en-US" sz="1400" b="1" i="1" dirty="0">
                <a:latin typeface="Arial" panose="020B0604020202020204" pitchFamily="34" charset="0"/>
                <a:ea typeface="Arial" panose="020B0604020202020204" pitchFamily="34" charset="0"/>
              </a:rPr>
              <a:t>y </a:t>
            </a:r>
            <a:r>
              <a:rPr lang="en-US" sz="1400" b="1" i="1" dirty="0">
                <a:effectLst/>
                <a:latin typeface="Arial" panose="020B0604020202020204" pitchFamily="34" charset="0"/>
                <a:ea typeface="Arial" panose="020B0604020202020204" pitchFamily="34" charset="0"/>
              </a:rPr>
              <a:t>before Congress in 2023-2024 academic year (far left side photo of Dr Gay and right side photo of Dr. Shafik) </a:t>
            </a:r>
          </a:p>
          <a:p>
            <a:pPr marL="0" marR="0">
              <a:lnSpc>
                <a:spcPct val="115000"/>
              </a:lnSpc>
              <a:spcBef>
                <a:spcPts val="0"/>
              </a:spcBef>
              <a:spcAft>
                <a:spcPts val="0"/>
              </a:spcAft>
            </a:pPr>
            <a:endParaRPr lang="en-US" sz="1400" b="1" i="1" dirty="0">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i="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p:txBody>
      </p:sp>
      <p:pic>
        <p:nvPicPr>
          <p:cNvPr id="4" name="Picture 3">
            <a:extLst>
              <a:ext uri="{FF2B5EF4-FFF2-40B4-BE49-F238E27FC236}">
                <a16:creationId xmlns:a16="http://schemas.microsoft.com/office/drawing/2014/main" id="{5F9EBAC3-0AB5-69B2-095C-1A39AA1613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3730" y="3428999"/>
            <a:ext cx="4425615" cy="2530641"/>
          </a:xfrm>
          <a:prstGeom prst="rect">
            <a:avLst/>
          </a:prstGeom>
          <a:noFill/>
          <a:ln>
            <a:noFill/>
          </a:ln>
        </p:spPr>
      </p:pic>
      <p:pic>
        <p:nvPicPr>
          <p:cNvPr id="5" name="Picture 4">
            <a:extLst>
              <a:ext uri="{FF2B5EF4-FFF2-40B4-BE49-F238E27FC236}">
                <a16:creationId xmlns:a16="http://schemas.microsoft.com/office/drawing/2014/main" id="{189E32DC-90CE-5EAF-DD95-9D2A22214F8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8339" y="3428999"/>
            <a:ext cx="4684413" cy="2530641"/>
          </a:xfrm>
          <a:prstGeom prst="rect">
            <a:avLst/>
          </a:prstGeom>
          <a:noFill/>
          <a:ln>
            <a:noFill/>
          </a:ln>
        </p:spPr>
      </p:pic>
    </p:spTree>
    <p:extLst>
      <p:ext uri="{BB962C8B-B14F-4D97-AF65-F5344CB8AC3E}">
        <p14:creationId xmlns:p14="http://schemas.microsoft.com/office/powerpoint/2010/main" val="113228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F0E111-DF33-C96A-72E8-B9060EA1FE47}"/>
              </a:ext>
            </a:extLst>
          </p:cNvPr>
          <p:cNvSpPr txBox="1"/>
          <p:nvPr/>
        </p:nvSpPr>
        <p:spPr>
          <a:xfrm>
            <a:off x="2463525" y="0"/>
            <a:ext cx="6100010" cy="5362943"/>
          </a:xfrm>
          <a:prstGeom prst="rect">
            <a:avLst/>
          </a:prstGeom>
          <a:noFill/>
        </p:spPr>
        <p:txBody>
          <a:bodyPr wrap="square">
            <a:spAutoFit/>
          </a:bodyPr>
          <a:lstStyle/>
          <a:p>
            <a:pPr marL="457200" marR="0">
              <a:lnSpc>
                <a:spcPct val="200000"/>
              </a:lnSpc>
              <a:spcBef>
                <a:spcPts val="0"/>
              </a:spcBef>
              <a:spcAft>
                <a:spcPts val="0"/>
              </a:spcAft>
            </a:pPr>
            <a:r>
              <a:rPr lang="en-US" sz="2000" b="1" dirty="0">
                <a:effectLst/>
                <a:latin typeface="Times New Roman" panose="02020603050405020304" pitchFamily="18" charset="0"/>
                <a:ea typeface="Times New Roman" panose="02020603050405020304" pitchFamily="18" charset="0"/>
              </a:rPr>
              <a:t>Blending Interactive Scaffolding Among </a:t>
            </a:r>
            <a:r>
              <a:rPr lang="en-US" sz="1600" b="1" i="1" dirty="0">
                <a:latin typeface="Times New Roman" panose="02020603050405020304" pitchFamily="18" charset="0"/>
                <a:ea typeface="Times New Roman" panose="02020603050405020304" pitchFamily="18" charset="0"/>
              </a:rPr>
              <a:t>d</a:t>
            </a:r>
            <a:r>
              <a:rPr lang="en-US" sz="1600" b="1" i="1" dirty="0">
                <a:effectLst/>
                <a:latin typeface="Times New Roman" panose="02020603050405020304" pitchFamily="18" charset="0"/>
                <a:ea typeface="Times New Roman" panose="02020603050405020304" pitchFamily="18" charset="0"/>
              </a:rPr>
              <a:t>e jure</a:t>
            </a:r>
            <a:r>
              <a:rPr lang="en-US" sz="1600" b="1" dirty="0">
                <a:effectLst/>
                <a:latin typeface="Times New Roman" panose="02020603050405020304" pitchFamily="18" charset="0"/>
                <a:ea typeface="Times New Roman" panose="02020603050405020304" pitchFamily="18" charset="0"/>
              </a:rPr>
              <a:t> policies for hiring &amp; promotions juxtaposed with </a:t>
            </a:r>
            <a:r>
              <a:rPr lang="en-US" sz="1600" b="1" i="1" dirty="0">
                <a:effectLst/>
                <a:latin typeface="Times New Roman" panose="02020603050405020304" pitchFamily="18" charset="0"/>
                <a:ea typeface="Times New Roman" panose="02020603050405020304" pitchFamily="18" charset="0"/>
              </a:rPr>
              <a:t>de facto</a:t>
            </a:r>
            <a:r>
              <a:rPr lang="en-US" sz="1600" b="1" dirty="0">
                <a:effectLst/>
                <a:latin typeface="Times New Roman" panose="02020603050405020304" pitchFamily="18" charset="0"/>
                <a:ea typeface="Times New Roman" panose="02020603050405020304" pitchFamily="18" charset="0"/>
              </a:rPr>
              <a:t> ones and averted gazes  </a:t>
            </a:r>
            <a:endParaRPr lang="en-US" sz="16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b="1" dirty="0">
                <a:effectLst/>
                <a:latin typeface="Times New Roman" panose="02020603050405020304" pitchFamily="18" charset="0"/>
                <a:ea typeface="Times New Roman" panose="02020603050405020304" pitchFamily="18" charset="0"/>
              </a:rPr>
              <a:t>Dr. Hughes </a:t>
            </a:r>
            <a:r>
              <a:rPr lang="en-US" sz="1400" b="1" dirty="0">
                <a:effectLst/>
                <a:latin typeface="Times New Roman" panose="02020603050405020304" pitchFamily="18" charset="0"/>
                <a:ea typeface="Times New Roman" panose="02020603050405020304" pitchFamily="18" charset="0"/>
              </a:rPr>
              <a:t> – </a:t>
            </a:r>
            <a:r>
              <a:rPr lang="en-US" sz="1600" b="1" dirty="0">
                <a:effectLst/>
                <a:latin typeface="Times New Roman" panose="02020603050405020304" pitchFamily="18" charset="0"/>
                <a:ea typeface="Times New Roman" panose="02020603050405020304" pitchFamily="18" charset="0"/>
              </a:rPr>
              <a:t>PhD in counseling and school psychology from  public Tier One Research/Very High Research Activity – Florida State University</a:t>
            </a:r>
            <a:r>
              <a:rPr lang="en-US" sz="1400" b="1" dirty="0">
                <a:effectLst/>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 hired at a two-year college – Obtained appropriate certifications in psychology in accord with </a:t>
            </a:r>
            <a:r>
              <a:rPr lang="en-US" sz="1800" b="1" i="1" dirty="0">
                <a:effectLst/>
                <a:latin typeface="Times New Roman" panose="02020603050405020304" pitchFamily="18" charset="0"/>
                <a:ea typeface="Times New Roman" panose="02020603050405020304" pitchFamily="18" charset="0"/>
              </a:rPr>
              <a:t>de</a:t>
            </a:r>
            <a:r>
              <a:rPr lang="en-US" sz="1800" i="1" dirty="0">
                <a:effectLst/>
                <a:latin typeface="Times New Roman" panose="02020603050405020304" pitchFamily="18" charset="0"/>
                <a:ea typeface="Times New Roman" panose="02020603050405020304" pitchFamily="18" charset="0"/>
              </a:rPr>
              <a:t> </a:t>
            </a:r>
            <a:r>
              <a:rPr lang="en-US" sz="1800" b="1" i="1" dirty="0">
                <a:effectLst/>
                <a:latin typeface="Times New Roman" panose="02020603050405020304" pitchFamily="18" charset="0"/>
                <a:ea typeface="Times New Roman" panose="02020603050405020304" pitchFamily="18" charset="0"/>
              </a:rPr>
              <a:t>jure</a:t>
            </a:r>
            <a:r>
              <a:rPr lang="en-US" sz="1800" dirty="0">
                <a:effectLst/>
                <a:latin typeface="Times New Roman" panose="02020603050405020304" pitchFamily="18" charset="0"/>
                <a:ea typeface="Times New Roman" panose="02020603050405020304" pitchFamily="18" charset="0"/>
              </a:rPr>
              <a:t> policies</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800" b="1" i="1" dirty="0">
                <a:effectLst/>
                <a:latin typeface="Times New Roman" panose="02020603050405020304" pitchFamily="18" charset="0"/>
                <a:ea typeface="Times New Roman" panose="02020603050405020304" pitchFamily="18" charset="0"/>
              </a:rPr>
              <a:t>De jure</a:t>
            </a:r>
            <a:r>
              <a:rPr lang="en-US" sz="1800" b="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 </a:t>
            </a:r>
            <a:r>
              <a:rPr lang="en-US" sz="1800" b="1" i="1" dirty="0">
                <a:effectLst/>
                <a:latin typeface="Times New Roman" panose="02020603050405020304" pitchFamily="18" charset="0"/>
                <a:ea typeface="Times New Roman" panose="02020603050405020304" pitchFamily="18" charset="0"/>
              </a:rPr>
              <a:t>de facto</a:t>
            </a:r>
            <a:r>
              <a:rPr lang="en-US" sz="1800" b="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policies permit higher percentage of African American professionals in community colleges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491216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9C9428-AA87-117B-DC1D-208D643542E9}"/>
              </a:ext>
            </a:extLst>
          </p:cNvPr>
          <p:cNvSpPr txBox="1"/>
          <p:nvPr/>
        </p:nvSpPr>
        <p:spPr>
          <a:xfrm>
            <a:off x="1524001" y="200527"/>
            <a:ext cx="7283116" cy="5055166"/>
          </a:xfrm>
          <a:prstGeom prst="rect">
            <a:avLst/>
          </a:prstGeom>
          <a:noFill/>
        </p:spPr>
        <p:txBody>
          <a:bodyPr wrap="square">
            <a:spAutoFit/>
          </a:bodyPr>
          <a:lstStyle/>
          <a:p>
            <a:pPr marR="0" lvl="0" algn="ctr">
              <a:lnSpc>
                <a:spcPct val="200000"/>
              </a:lnSpc>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Blending Interactive Scaffolding Among Policies </a:t>
            </a:r>
            <a:r>
              <a:rPr lang="en-US" b="1" dirty="0">
                <a:effectLst/>
                <a:latin typeface="Times New Roman" panose="02020603050405020304" pitchFamily="18" charset="0"/>
                <a:ea typeface="Times New Roman" panose="02020603050405020304" pitchFamily="18" charset="0"/>
              </a:rPr>
              <a:t>(continued) </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Times New Roman" panose="02020603050405020304" pitchFamily="18" charset="0"/>
              </a:rPr>
              <a:t>Dr. </a:t>
            </a:r>
            <a:r>
              <a:rPr lang="en-US" b="1" dirty="0">
                <a:latin typeface="Times New Roman" panose="02020603050405020304" pitchFamily="18" charset="0"/>
                <a:ea typeface="Times New Roman" panose="02020603050405020304" pitchFamily="18" charset="0"/>
              </a:rPr>
              <a:t>Hughes</a:t>
            </a:r>
            <a:r>
              <a:rPr lang="en-US" sz="1800" dirty="0">
                <a:effectLst/>
                <a:latin typeface="Times New Roman" panose="02020603050405020304" pitchFamily="18" charset="0"/>
                <a:ea typeface="Times New Roman" panose="02020603050405020304" pitchFamily="18" charset="0"/>
              </a:rPr>
              <a:t> – Tenured faculty and Associate Vice President for Students Affairs at public Tier </a:t>
            </a:r>
            <a:r>
              <a:rPr lang="en-US" dirty="0">
                <a:latin typeface="Times New Roman" panose="02020603050405020304" pitchFamily="18" charset="0"/>
                <a:ea typeface="Times New Roman" panose="02020603050405020304" pitchFamily="18" charset="0"/>
              </a:rPr>
              <a:t>Two</a:t>
            </a:r>
            <a:r>
              <a:rPr lang="en-US" sz="1800" dirty="0">
                <a:effectLst/>
                <a:latin typeface="Times New Roman" panose="02020603050405020304" pitchFamily="18" charset="0"/>
                <a:ea typeface="Times New Roman" panose="02020603050405020304" pitchFamily="18" charset="0"/>
              </a:rPr>
              <a:t> Research university:</a:t>
            </a:r>
            <a:endParaRPr lang="en-US" sz="18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mj-lt"/>
              <a:buAutoNum type="alphaLcParenR"/>
            </a:pPr>
            <a:r>
              <a:rPr lang="en-US" sz="1800" dirty="0">
                <a:effectLst/>
                <a:latin typeface="Times New Roman" panose="02020603050405020304" pitchFamily="18" charset="0"/>
                <a:ea typeface="Times New Roman" panose="02020603050405020304" pitchFamily="18" charset="0"/>
              </a:rPr>
              <a:t>Minority Serving Institute (MSI) </a:t>
            </a:r>
            <a:r>
              <a:rPr lang="en-US" dirty="0">
                <a:latin typeface="Times New Roman" panose="02020603050405020304" pitchFamily="18" charset="0"/>
                <a:ea typeface="Times New Roman" panose="02020603050405020304" pitchFamily="18" charset="0"/>
              </a:rPr>
              <a:t>with </a:t>
            </a:r>
            <a:r>
              <a:rPr lang="en-US" sz="1800" dirty="0">
                <a:effectLst/>
                <a:latin typeface="Times New Roman" panose="02020603050405020304" pitchFamily="18" charset="0"/>
                <a:ea typeface="Times New Roman" panose="02020603050405020304" pitchFamily="18" charset="0"/>
              </a:rPr>
              <a:t>disparate challenges from diverse groups and from dominant race/ethnic group, overt and covert, i.e., </a:t>
            </a:r>
            <a:r>
              <a:rPr lang="en-US" sz="1800" b="1" dirty="0">
                <a:effectLst/>
                <a:latin typeface="Times New Roman" panose="02020603050405020304" pitchFamily="18" charset="0"/>
                <a:ea typeface="Times New Roman" panose="02020603050405020304" pitchFamily="18" charset="0"/>
              </a:rPr>
              <a:t>front stage</a:t>
            </a:r>
            <a:r>
              <a:rPr lang="en-US" sz="1800" dirty="0">
                <a:effectLst/>
                <a:latin typeface="Times New Roman" panose="02020603050405020304" pitchFamily="18" charset="0"/>
                <a:ea typeface="Times New Roman" panose="02020603050405020304" pitchFamily="18" charset="0"/>
              </a:rPr>
              <a:t> and </a:t>
            </a:r>
            <a:r>
              <a:rPr lang="en-US" sz="1800" b="1" dirty="0">
                <a:effectLst/>
                <a:latin typeface="Times New Roman" panose="02020603050405020304" pitchFamily="18" charset="0"/>
                <a:ea typeface="Times New Roman" panose="02020603050405020304" pitchFamily="18" charset="0"/>
              </a:rPr>
              <a:t>back stage;</a:t>
            </a:r>
            <a:r>
              <a:rPr lang="en-US" sz="1800" dirty="0">
                <a:effectLst/>
                <a:latin typeface="Times New Roman" panose="02020603050405020304" pitchFamily="18" charset="0"/>
                <a:ea typeface="Times New Roman" panose="02020603050405020304" pitchFamily="18" charset="0"/>
              </a:rPr>
              <a:t> b) desert climate conditions affect on campus life regarding both </a:t>
            </a:r>
            <a:r>
              <a:rPr lang="en-US" sz="1800" b="1" i="1" dirty="0">
                <a:effectLst/>
                <a:latin typeface="Times New Roman" panose="02020603050405020304" pitchFamily="18" charset="0"/>
                <a:ea typeface="Times New Roman" panose="02020603050405020304" pitchFamily="18" charset="0"/>
              </a:rPr>
              <a:t>de jure</a:t>
            </a:r>
            <a:r>
              <a:rPr lang="en-US" sz="1800" i="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 </a:t>
            </a:r>
            <a:r>
              <a:rPr lang="en-US" sz="1800" b="1" i="1" dirty="0">
                <a:effectLst/>
                <a:latin typeface="Times New Roman" panose="02020603050405020304" pitchFamily="18" charset="0"/>
                <a:ea typeface="Times New Roman" panose="02020603050405020304" pitchFamily="18" charset="0"/>
              </a:rPr>
              <a:t>de facto</a:t>
            </a:r>
            <a:r>
              <a:rPr lang="en-US" sz="1800" i="1"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macro</a:t>
            </a:r>
            <a:r>
              <a:rPr lang="en-US" sz="1800" dirty="0">
                <a:effectLst/>
                <a:latin typeface="Times New Roman" panose="02020603050405020304" pitchFamily="18" charset="0"/>
                <a:ea typeface="Times New Roman" panose="02020603050405020304" pitchFamily="18" charset="0"/>
              </a:rPr>
              <a:t> and </a:t>
            </a:r>
            <a:r>
              <a:rPr lang="en-US" sz="1800" b="1" dirty="0">
                <a:effectLst/>
                <a:latin typeface="Times New Roman" panose="02020603050405020304" pitchFamily="18" charset="0"/>
                <a:ea typeface="Times New Roman" panose="02020603050405020304" pitchFamily="18" charset="0"/>
              </a:rPr>
              <a:t>meso policies affecting  Dr. </a:t>
            </a:r>
            <a:r>
              <a:rPr lang="en-US" b="1" dirty="0">
                <a:latin typeface="Times New Roman" panose="02020603050405020304" pitchFamily="18" charset="0"/>
                <a:ea typeface="Times New Roman" panose="02020603050405020304" pitchFamily="18" charset="0"/>
              </a:rPr>
              <a:t>Hughes</a:t>
            </a:r>
            <a:r>
              <a:rPr lang="en-US" sz="1800" dirty="0">
                <a:effectLst/>
                <a:latin typeface="Times New Roman" panose="02020603050405020304" pitchFamily="18" charset="0"/>
                <a:ea typeface="Times New Roman" panose="02020603050405020304" pitchFamily="18" charset="0"/>
              </a:rPr>
              <a:t>- Vice President for Student Affairs, Vice Provost for Academic Affairs and full professor at major public Tier One university:  </a:t>
            </a:r>
            <a:endParaRPr lang="en-US"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76088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245EE1-A7C5-8FAD-31DB-8B945E988E71}"/>
              </a:ext>
            </a:extLst>
          </p:cNvPr>
          <p:cNvSpPr txBox="1"/>
          <p:nvPr/>
        </p:nvSpPr>
        <p:spPr>
          <a:xfrm>
            <a:off x="2241176" y="493059"/>
            <a:ext cx="6904829" cy="6543073"/>
          </a:xfrm>
          <a:prstGeom prst="rect">
            <a:avLst/>
          </a:prstGeom>
          <a:noFill/>
        </p:spPr>
        <p:txBody>
          <a:bodyPr wrap="square">
            <a:spAutoFit/>
          </a:bodyPr>
          <a:lstStyle/>
          <a:p>
            <a:pPr marL="0" marR="0" algn="ctr">
              <a:spcBef>
                <a:spcPts val="0"/>
              </a:spcBef>
              <a:spcAft>
                <a:spcPts val="0"/>
              </a:spcAft>
            </a:pPr>
            <a:r>
              <a:rPr lang="en-US" sz="2000" b="1" dirty="0">
                <a:effectLst/>
                <a:latin typeface="Times New Roman" panose="02020603050405020304" pitchFamily="18" charset="0"/>
                <a:ea typeface="Times New Roman" panose="02020603050405020304" pitchFamily="18" charset="0"/>
              </a:rPr>
              <a:t>Blending Interactive Scaffoldings Among </a:t>
            </a:r>
            <a:r>
              <a:rPr lang="en-US" sz="2000" b="1" dirty="0">
                <a:latin typeface="Times New Roman" panose="02020603050405020304" pitchFamily="18" charset="0"/>
                <a:ea typeface="Times New Roman" panose="02020603050405020304" pitchFamily="18" charset="0"/>
              </a:rPr>
              <a:t>Policies </a:t>
            </a:r>
            <a:r>
              <a:rPr lang="en-US" b="1" dirty="0">
                <a:effectLst/>
                <a:latin typeface="Times New Roman" panose="02020603050405020304" pitchFamily="18" charset="0"/>
                <a:ea typeface="Times New Roman" panose="02020603050405020304" pitchFamily="18" charset="0"/>
              </a:rPr>
              <a:t>(continued)</a:t>
            </a:r>
          </a:p>
          <a:p>
            <a:pPr marL="0" marR="0" algn="ctr">
              <a:spcBef>
                <a:spcPts val="0"/>
              </a:spcBef>
              <a:spcAft>
                <a:spcPts val="0"/>
              </a:spcAft>
            </a:pPr>
            <a:r>
              <a:rPr lang="en-US" b="1" dirty="0">
                <a:effectLst/>
                <a:latin typeface="Times New Roman" panose="02020603050405020304" pitchFamily="18" charset="0"/>
                <a:ea typeface="Times New Roman" panose="02020603050405020304" pitchFamily="18" charset="0"/>
              </a:rPr>
              <a:t>     </a:t>
            </a:r>
          </a:p>
          <a:p>
            <a:pPr marL="285750" marR="0" indent="-285750">
              <a:spcBef>
                <a:spcPts val="0"/>
              </a:spcBef>
              <a:spcAft>
                <a:spcPts val="0"/>
              </a:spcAft>
              <a:buFont typeface="Wingdings" panose="05000000000000000000" pitchFamily="2" charset="2"/>
              <a:buChar char="Ø"/>
            </a:pPr>
            <a:r>
              <a:rPr lang="en-US" b="1" dirty="0">
                <a:effectLst/>
                <a:latin typeface="Times New Roman" panose="02020603050405020304" pitchFamily="18" charset="0"/>
                <a:ea typeface="Times New Roman" panose="02020603050405020304" pitchFamily="18" charset="0"/>
              </a:rPr>
              <a:t>	Dr. </a:t>
            </a:r>
            <a:r>
              <a:rPr lang="en-US" b="1" dirty="0">
                <a:latin typeface="Times New Roman" panose="02020603050405020304" pitchFamily="18" charset="0"/>
                <a:ea typeface="Times New Roman" panose="02020603050405020304" pitchFamily="18" charset="0"/>
              </a:rPr>
              <a:t>Hughes</a:t>
            </a:r>
            <a:r>
              <a:rPr lang="en-US" b="1"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a:lnSpc>
                <a:spcPct val="150000"/>
              </a:lnSpc>
            </a:pPr>
            <a:r>
              <a:rPr lang="en-US" kern="0" dirty="0">
                <a:latin typeface="Times New Roman" panose="02020603050405020304" pitchFamily="18" charset="0"/>
                <a:ea typeface="Times New Roman" panose="02020603050405020304" pitchFamily="18" charset="0"/>
              </a:rPr>
              <a:t>c</a:t>
            </a:r>
            <a:r>
              <a:rPr lang="en-US" kern="0" dirty="0">
                <a:effectLst/>
                <a:latin typeface="Times New Roman" panose="02020603050405020304" pitchFamily="18" charset="0"/>
                <a:ea typeface="Times New Roman" panose="02020603050405020304" pitchFamily="18" charset="0"/>
              </a:rPr>
              <a:t>) </a:t>
            </a:r>
            <a:r>
              <a:rPr lang="en-US" kern="0" dirty="0">
                <a:latin typeface="Times New Roman" panose="02020603050405020304" pitchFamily="18" charset="0"/>
                <a:ea typeface="Times New Roman" panose="02020603050405020304" pitchFamily="18" charset="0"/>
              </a:rPr>
              <a:t>r</a:t>
            </a:r>
            <a:r>
              <a:rPr lang="en-US" kern="0" dirty="0">
                <a:effectLst/>
                <a:latin typeface="Times New Roman" panose="02020603050405020304" pitchFamily="18" charset="0"/>
                <a:ea typeface="Times New Roman" panose="02020603050405020304" pitchFamily="18" charset="0"/>
              </a:rPr>
              <a:t>esponsible for student affairs at multiple campuses of university – various interpretations of student affairs among campuses, i.e., </a:t>
            </a:r>
            <a:r>
              <a:rPr lang="en-US" b="1" kern="0" dirty="0">
                <a:effectLst/>
                <a:latin typeface="Times New Roman" panose="02020603050405020304" pitchFamily="18" charset="0"/>
                <a:ea typeface="Times New Roman" panose="02020603050405020304" pitchFamily="18" charset="0"/>
              </a:rPr>
              <a:t>front stage</a:t>
            </a:r>
            <a:r>
              <a:rPr lang="en-US" kern="0" dirty="0">
                <a:effectLst/>
                <a:latin typeface="Times New Roman" panose="02020603050405020304" pitchFamily="18" charset="0"/>
                <a:ea typeface="Times New Roman" panose="02020603050405020304" pitchFamily="18" charset="0"/>
              </a:rPr>
              <a:t> and </a:t>
            </a:r>
            <a:r>
              <a:rPr lang="en-US" b="1" kern="0" dirty="0">
                <a:effectLst/>
                <a:latin typeface="Times New Roman" panose="02020603050405020304" pitchFamily="18" charset="0"/>
                <a:ea typeface="Times New Roman" panose="02020603050405020304" pitchFamily="18" charset="0"/>
              </a:rPr>
              <a:t>back stage</a:t>
            </a:r>
            <a:r>
              <a:rPr lang="en-US" kern="0" dirty="0">
                <a:effectLst/>
                <a:latin typeface="Times New Roman" panose="02020603050405020304" pitchFamily="18" charset="0"/>
                <a:ea typeface="Times New Roman" panose="02020603050405020304" pitchFamily="18" charset="0"/>
              </a:rPr>
              <a:t> communications and criteria</a:t>
            </a:r>
            <a:r>
              <a:rPr lang="en-US" kern="0" dirty="0">
                <a:latin typeface="Times New Roman" panose="02020603050405020304" pitchFamily="18" charset="0"/>
                <a:ea typeface="Times New Roman" panose="02020603050405020304" pitchFamily="18" charset="0"/>
              </a:rPr>
              <a:t>;  d</a:t>
            </a:r>
            <a:r>
              <a:rPr lang="en-US" kern="0" dirty="0">
                <a:effectLst/>
                <a:latin typeface="Times New Roman" panose="02020603050405020304" pitchFamily="18" charset="0"/>
                <a:ea typeface="Times New Roman" panose="02020603050405020304" pitchFamily="18" charset="0"/>
              </a:rPr>
              <a:t>) presence of key European American male president, and spouse who provide White male insight </a:t>
            </a:r>
            <a:r>
              <a:rPr lang="en-US" kern="0" dirty="0">
                <a:latin typeface="Times New Roman" panose="02020603050405020304" pitchFamily="18" charset="0"/>
                <a:ea typeface="Times New Roman" panose="02020603050405020304" pitchFamily="18" charset="0"/>
              </a:rPr>
              <a:t>into</a:t>
            </a:r>
            <a:r>
              <a:rPr lang="en-US" kern="0" dirty="0">
                <a:effectLst/>
                <a:latin typeface="Times New Roman" panose="02020603050405020304" pitchFamily="18" charset="0"/>
                <a:ea typeface="Times New Roman" panose="02020603050405020304" pitchFamily="18" charset="0"/>
              </a:rPr>
              <a:t> </a:t>
            </a:r>
            <a:r>
              <a:rPr lang="en-US" b="1" kern="0" dirty="0">
                <a:effectLst/>
                <a:latin typeface="Times New Roman" panose="02020603050405020304" pitchFamily="18" charset="0"/>
                <a:ea typeface="Times New Roman" panose="02020603050405020304" pitchFamily="18" charset="0"/>
              </a:rPr>
              <a:t>front stage</a:t>
            </a:r>
            <a:r>
              <a:rPr lang="en-US" kern="0" dirty="0">
                <a:effectLst/>
                <a:latin typeface="Times New Roman" panose="02020603050405020304" pitchFamily="18" charset="0"/>
                <a:ea typeface="Times New Roman" panose="02020603050405020304" pitchFamily="18" charset="0"/>
              </a:rPr>
              <a:t> and </a:t>
            </a:r>
            <a:r>
              <a:rPr lang="en-US" b="1" kern="0" dirty="0">
                <a:effectLst/>
                <a:latin typeface="Times New Roman" panose="02020603050405020304" pitchFamily="18" charset="0"/>
                <a:ea typeface="Times New Roman" panose="02020603050405020304" pitchFamily="18" charset="0"/>
              </a:rPr>
              <a:t>back stage</a:t>
            </a:r>
            <a:r>
              <a:rPr lang="en-US" kern="0" dirty="0">
                <a:effectLst/>
                <a:latin typeface="Times New Roman" panose="02020603050405020304" pitchFamily="18" charset="0"/>
                <a:ea typeface="Times New Roman" panose="02020603050405020304" pitchFamily="18" charset="0"/>
              </a:rPr>
              <a:t> realities;   </a:t>
            </a:r>
            <a:r>
              <a:rPr lang="en-US" kern="0" dirty="0">
                <a:latin typeface="Times New Roman" panose="02020603050405020304" pitchFamily="18" charset="0"/>
                <a:ea typeface="Times New Roman" panose="02020603050405020304" pitchFamily="18" charset="0"/>
              </a:rPr>
              <a:t>e</a:t>
            </a:r>
            <a:r>
              <a:rPr lang="en-US" kern="0" dirty="0">
                <a:effectLst/>
                <a:latin typeface="Times New Roman" panose="02020603050405020304" pitchFamily="18" charset="0"/>
                <a:ea typeface="Times New Roman" panose="02020603050405020304" pitchFamily="18" charset="0"/>
              </a:rPr>
              <a:t>) university  president encouraged her to become a university president, but ironically at state or regional universities – not at major public Tier One research universities, i.e.,</a:t>
            </a:r>
            <a:r>
              <a:rPr lang="en-US" b="1" kern="0" dirty="0">
                <a:effectLst/>
                <a:latin typeface="Times New Roman" panose="02020603050405020304" pitchFamily="18" charset="0"/>
                <a:ea typeface="Times New Roman" panose="02020603050405020304" pitchFamily="18" charset="0"/>
              </a:rPr>
              <a:t> front stage</a:t>
            </a:r>
            <a:r>
              <a:rPr lang="en-US" kern="0" dirty="0">
                <a:effectLst/>
                <a:latin typeface="Times New Roman" panose="02020603050405020304" pitchFamily="18" charset="0"/>
                <a:ea typeface="Times New Roman" panose="02020603050405020304" pitchFamily="18" charset="0"/>
              </a:rPr>
              <a:t> and </a:t>
            </a:r>
            <a:r>
              <a:rPr lang="en-US" b="1" kern="0" dirty="0">
                <a:effectLst/>
                <a:latin typeface="Times New Roman" panose="02020603050405020304" pitchFamily="18" charset="0"/>
                <a:ea typeface="Times New Roman" panose="02020603050405020304" pitchFamily="18" charset="0"/>
              </a:rPr>
              <a:t>back stage</a:t>
            </a:r>
            <a:r>
              <a:rPr lang="en-US" kern="0" dirty="0">
                <a:effectLst/>
                <a:latin typeface="Times New Roman" panose="02020603050405020304" pitchFamily="18" charset="0"/>
                <a:ea typeface="Times New Roman" panose="02020603050405020304" pitchFamily="18" charset="0"/>
              </a:rPr>
              <a:t> and realities of </a:t>
            </a:r>
            <a:r>
              <a:rPr lang="en-US" b="1" i="1" kern="0" dirty="0">
                <a:effectLst/>
                <a:latin typeface="Times New Roman" panose="02020603050405020304" pitchFamily="18" charset="0"/>
                <a:ea typeface="Times New Roman" panose="02020603050405020304" pitchFamily="18" charset="0"/>
              </a:rPr>
              <a:t>de facto</a:t>
            </a:r>
            <a:r>
              <a:rPr lang="en-US" kern="0" dirty="0">
                <a:effectLst/>
                <a:latin typeface="Times New Roman" panose="02020603050405020304" pitchFamily="18" charset="0"/>
                <a:ea typeface="Times New Roman" panose="02020603050405020304" pitchFamily="18" charset="0"/>
              </a:rPr>
              <a:t> polices;   f) Black woman unlikely to become president at major public research universities, despite internal and external accomplishments</a:t>
            </a:r>
            <a:r>
              <a:rPr lang="en-US" kern="0" dirty="0">
                <a:latin typeface="Times New Roman" panose="02020603050405020304" pitchFamily="18" charset="0"/>
                <a:ea typeface="Times New Roman" panose="02020603050405020304" pitchFamily="18" charset="0"/>
              </a:rPr>
              <a:t> </a:t>
            </a:r>
            <a:endParaRPr lang="en-US" kern="0" dirty="0">
              <a:effectLst/>
              <a:latin typeface="Times New Roman" panose="02020603050405020304" pitchFamily="18" charset="0"/>
              <a:ea typeface="Times New Roman" panose="02020603050405020304" pitchFamily="18" charset="0"/>
            </a:endParaRPr>
          </a:p>
          <a:p>
            <a:pPr>
              <a:lnSpc>
                <a:spcPct val="150000"/>
              </a:lnSpc>
            </a:pPr>
            <a:endParaRPr lang="en-US" sz="1600" kern="0" dirty="0">
              <a:latin typeface="Times New Roman" panose="02020603050405020304" pitchFamily="18" charset="0"/>
            </a:endParaRPr>
          </a:p>
          <a:p>
            <a:pPr>
              <a:lnSpc>
                <a:spcPct val="150000"/>
              </a:lnSpc>
            </a:pPr>
            <a:endParaRPr lang="en-US" sz="1600" kern="0" dirty="0">
              <a:latin typeface="Times New Roman" panose="02020603050405020304" pitchFamily="18" charset="0"/>
            </a:endParaRPr>
          </a:p>
          <a:p>
            <a:pPr>
              <a:lnSpc>
                <a:spcPct val="150000"/>
              </a:lnSpc>
            </a:pPr>
            <a:endParaRPr lang="en-US" sz="1600" kern="0" dirty="0">
              <a:latin typeface="Times New Roman" panose="02020603050405020304" pitchFamily="18" charset="0"/>
            </a:endParaRPr>
          </a:p>
          <a:p>
            <a:pPr>
              <a:lnSpc>
                <a:spcPct val="150000"/>
              </a:lnSpc>
            </a:pPr>
            <a:endParaRPr lang="en-US" sz="1600" dirty="0"/>
          </a:p>
        </p:txBody>
      </p:sp>
    </p:spTree>
    <p:extLst>
      <p:ext uri="{BB962C8B-B14F-4D97-AF65-F5344CB8AC3E}">
        <p14:creationId xmlns:p14="http://schemas.microsoft.com/office/powerpoint/2010/main" val="2460312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486C3D-E987-D98A-1593-B102AC2E9AFB}"/>
              </a:ext>
            </a:extLst>
          </p:cNvPr>
          <p:cNvSpPr txBox="1"/>
          <p:nvPr/>
        </p:nvSpPr>
        <p:spPr>
          <a:xfrm>
            <a:off x="690282" y="707838"/>
            <a:ext cx="8450768" cy="5442324"/>
          </a:xfrm>
          <a:prstGeom prst="rect">
            <a:avLst/>
          </a:prstGeom>
          <a:noFill/>
        </p:spPr>
        <p:txBody>
          <a:bodyPr wrap="square">
            <a:spAutoFit/>
          </a:bodyPr>
          <a:lstStyle/>
          <a:p>
            <a:pPr marL="0" marR="0" algn="ctr">
              <a:lnSpc>
                <a:spcPct val="200000"/>
              </a:lnSpc>
              <a:spcBef>
                <a:spcPts val="1200"/>
              </a:spcBef>
              <a:spcAft>
                <a:spcPts val="0"/>
              </a:spcAft>
            </a:pPr>
            <a:r>
              <a:rPr lang="en-US" sz="2000" b="1" dirty="0">
                <a:effectLst/>
                <a:latin typeface="Times New Roman" panose="02020603050405020304" pitchFamily="18" charset="0"/>
                <a:ea typeface="Times New Roman" panose="02020603050405020304" pitchFamily="18" charset="0"/>
              </a:rPr>
              <a:t>Blending Interactive Scaffoldings Among Policies </a:t>
            </a:r>
            <a:r>
              <a:rPr lang="en-US" sz="1600" b="1" dirty="0">
                <a:effectLst/>
                <a:latin typeface="Times New Roman" panose="02020603050405020304" pitchFamily="18" charset="0"/>
                <a:ea typeface="Times New Roman" panose="02020603050405020304" pitchFamily="18" charset="0"/>
              </a:rPr>
              <a:t>(continued)</a:t>
            </a:r>
            <a:endParaRPr lang="en-US" sz="1600" dirty="0">
              <a:effectLst/>
              <a:latin typeface="Arial" panose="020B0604020202020204" pitchFamily="34" charset="0"/>
              <a:ea typeface="Arial" panose="020B0604020202020204" pitchFamily="34" charset="0"/>
            </a:endParaRPr>
          </a:p>
          <a:p>
            <a:pPr marL="342900" indent="-342900">
              <a:lnSpc>
                <a:spcPct val="200000"/>
              </a:lnSpc>
              <a:buFont typeface="Wingdings" panose="05000000000000000000" pitchFamily="2" charset="2"/>
              <a:buChar char=""/>
            </a:pPr>
            <a:r>
              <a:rPr lang="en-US" sz="1600" b="1" dirty="0">
                <a:effectLst/>
                <a:latin typeface="Times New Roman" panose="02020603050405020304" pitchFamily="18" charset="0"/>
                <a:ea typeface="Times New Roman" panose="02020603050405020304" pitchFamily="18" charset="0"/>
              </a:rPr>
              <a:t>Dr</a:t>
            </a:r>
            <a:r>
              <a:rPr lang="en-US" sz="1600" b="1" dirty="0">
                <a:latin typeface="Times New Roman" panose="02020603050405020304" pitchFamily="18" charset="0"/>
                <a:ea typeface="Times New Roman" panose="02020603050405020304" pitchFamily="18" charset="0"/>
              </a:rPr>
              <a:t>. Hughes</a:t>
            </a:r>
            <a:r>
              <a:rPr lang="en-US" sz="1600" dirty="0">
                <a:effectLst/>
                <a:latin typeface="Times New Roman" panose="02020603050405020304" pitchFamily="18" charset="0"/>
                <a:ea typeface="Times New Roman" panose="02020603050405020304" pitchFamily="18" charset="0"/>
              </a:rPr>
              <a:t> first woman President at Black Ivy in large metropolitan areas: a) dealt with one of America’s largest natural disasters where basically all the conceptual frameworks of this presentation were at pla</a:t>
            </a:r>
            <a:r>
              <a:rPr lang="en-US" sz="1600" dirty="0">
                <a:latin typeface="Times New Roman" panose="02020603050405020304" pitchFamily="18" charset="0"/>
                <a:ea typeface="Times New Roman" panose="02020603050405020304" pitchFamily="18" charset="0"/>
              </a:rPr>
              <a:t>y; </a:t>
            </a:r>
            <a:r>
              <a:rPr lang="en-US" sz="1600" dirty="0">
                <a:effectLst/>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b) </a:t>
            </a:r>
            <a:r>
              <a:rPr lang="en-US" sz="1600" b="1" dirty="0">
                <a:effectLst/>
                <a:latin typeface="Times New Roman" panose="02020603050405020304" pitchFamily="18" charset="0"/>
                <a:ea typeface="Times New Roman" panose="02020603050405020304" pitchFamily="18" charset="0"/>
              </a:rPr>
              <a:t>front stage</a:t>
            </a:r>
            <a:r>
              <a:rPr lang="en-US" sz="1600" dirty="0">
                <a:effectLst/>
                <a:latin typeface="Times New Roman" panose="02020603050405020304" pitchFamily="18" charset="0"/>
                <a:ea typeface="Times New Roman" panose="02020603050405020304" pitchFamily="18" charset="0"/>
              </a:rPr>
              <a:t> and </a:t>
            </a:r>
            <a:r>
              <a:rPr lang="en-US" sz="1600" b="1" dirty="0">
                <a:effectLst/>
                <a:latin typeface="Times New Roman" panose="02020603050405020304" pitchFamily="18" charset="0"/>
                <a:ea typeface="Times New Roman" panose="02020603050405020304" pitchFamily="18" charset="0"/>
              </a:rPr>
              <a:t>back stage </a:t>
            </a:r>
            <a:r>
              <a:rPr lang="en-US" sz="1600" dirty="0">
                <a:effectLst/>
                <a:latin typeface="Times New Roman" panose="02020603050405020304" pitchFamily="18" charset="0"/>
                <a:ea typeface="Times New Roman" panose="02020603050405020304" pitchFamily="18" charset="0"/>
              </a:rPr>
              <a:t>input from governor and meteorologists at initial </a:t>
            </a:r>
            <a:r>
              <a:rPr lang="en-US" sz="1600" dirty="0">
                <a:latin typeface="Times New Roman" panose="02020603050405020304" pitchFamily="18" charset="0"/>
                <a:ea typeface="Times New Roman" panose="02020603050405020304" pitchFamily="18" charset="0"/>
              </a:rPr>
              <a:t>time</a:t>
            </a:r>
            <a:r>
              <a:rPr lang="en-US" sz="1600" dirty="0">
                <a:effectLst/>
                <a:latin typeface="Times New Roman" panose="02020603050405020304" pitchFamily="18" charset="0"/>
                <a:ea typeface="Times New Roman" panose="02020603050405020304" pitchFamily="18" charset="0"/>
              </a:rPr>
              <a:t> of disaster and subsequently with both state and congressional legislators, federal, philanthropic agencies;  c) averted gazes of how natural disasters mitigations are not addressed satisfactorily;  d</a:t>
            </a:r>
            <a:r>
              <a:rPr lang="en-US" sz="1600"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honorary doctorates from</a:t>
            </a:r>
            <a:r>
              <a:rPr lang="en-US" sz="1600" b="1" dirty="0">
                <a:effectLst/>
                <a:latin typeface="Times New Roman" panose="02020603050405020304" pitchFamily="18" charset="0"/>
                <a:ea typeface="Times New Roman" panose="02020603050405020304" pitchFamily="18" charset="0"/>
              </a:rPr>
              <a:t> Ivy League </a:t>
            </a:r>
            <a:r>
              <a:rPr lang="en-US" sz="1600" dirty="0">
                <a:effectLst/>
                <a:latin typeface="Times New Roman" panose="02020603050405020304" pitchFamily="18" charset="0"/>
                <a:ea typeface="Times New Roman" panose="02020603050405020304" pitchFamily="18" charset="0"/>
              </a:rPr>
              <a:t>Univer</a:t>
            </a:r>
            <a:r>
              <a:rPr lang="en-US" sz="1600" b="1" dirty="0">
                <a:effectLst/>
                <a:latin typeface="Times New Roman" panose="02020603050405020304" pitchFamily="18" charset="0"/>
                <a:ea typeface="Times New Roman" panose="02020603050405020304" pitchFamily="18" charset="0"/>
              </a:rPr>
              <a:t>sity and Tier One public research university</a:t>
            </a:r>
            <a:r>
              <a:rPr lang="en-US" sz="1600" b="1" dirty="0">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e) </a:t>
            </a:r>
            <a:r>
              <a:rPr lang="en-US" sz="1600" b="1" i="1" dirty="0">
                <a:latin typeface="Times New Roman" panose="02020603050405020304" pitchFamily="18" charset="0"/>
                <a:ea typeface="Times New Roman" panose="02020603050405020304" pitchFamily="18" charset="0"/>
              </a:rPr>
              <a:t>d</a:t>
            </a:r>
            <a:r>
              <a:rPr lang="en-US" sz="1600" b="1" i="1" dirty="0">
                <a:effectLst/>
                <a:latin typeface="Times New Roman" panose="02020603050405020304" pitchFamily="18" charset="0"/>
                <a:ea typeface="Times New Roman" panose="02020603050405020304" pitchFamily="18" charset="0"/>
              </a:rPr>
              <a:t>e jure</a:t>
            </a:r>
            <a:r>
              <a:rPr lang="en-US" sz="1600" b="1" dirty="0">
                <a:effectLst/>
                <a:latin typeface="Times New Roman" panose="02020603050405020304" pitchFamily="18" charset="0"/>
                <a:ea typeface="Times New Roman" panose="02020603050405020304" pitchFamily="18" charset="0"/>
              </a:rPr>
              <a:t> policies </a:t>
            </a:r>
            <a:r>
              <a:rPr lang="en-US" sz="1600" dirty="0">
                <a:effectLst/>
                <a:latin typeface="Times New Roman" panose="02020603050405020304" pitchFamily="18" charset="0"/>
                <a:ea typeface="Times New Roman" panose="02020603050405020304" pitchFamily="18" charset="0"/>
              </a:rPr>
              <a:t>for hiring &amp; promotions juxtaposed with </a:t>
            </a:r>
            <a:r>
              <a:rPr lang="en-US" sz="1600" b="1" i="1" dirty="0">
                <a:effectLst/>
                <a:latin typeface="Times New Roman" panose="02020603050405020304" pitchFamily="18" charset="0"/>
                <a:ea typeface="Times New Roman" panose="02020603050405020304" pitchFamily="18" charset="0"/>
              </a:rPr>
              <a:t>de facto</a:t>
            </a:r>
            <a:r>
              <a:rPr lang="en-US" sz="1600" b="1" dirty="0">
                <a:effectLst/>
                <a:latin typeface="Times New Roman" panose="02020603050405020304" pitchFamily="18" charset="0"/>
                <a:ea typeface="Times New Roman" panose="02020603050405020304" pitchFamily="18" charset="0"/>
              </a:rPr>
              <a:t> ones post-disasters, </a:t>
            </a:r>
            <a:r>
              <a:rPr lang="en-US" sz="1600" dirty="0">
                <a:latin typeface="Times New Roman" panose="02020603050405020304" pitchFamily="18" charset="0"/>
                <a:ea typeface="Times New Roman" panose="02020603050405020304" pitchFamily="18" charset="0"/>
              </a:rPr>
              <a:t>in view of </a:t>
            </a:r>
            <a:r>
              <a:rPr lang="en-US" sz="1600" b="1" dirty="0">
                <a:latin typeface="Times New Roman" panose="02020603050405020304" pitchFamily="18" charset="0"/>
                <a:ea typeface="Times New Roman" panose="02020603050405020304" pitchFamily="18" charset="0"/>
              </a:rPr>
              <a:t>averted gazes </a:t>
            </a:r>
            <a:r>
              <a:rPr lang="en-US" sz="1600" dirty="0">
                <a:latin typeface="Times New Roman" panose="02020603050405020304" pitchFamily="18" charset="0"/>
                <a:ea typeface="Times New Roman" panose="02020603050405020304" pitchFamily="18" charset="0"/>
              </a:rPr>
              <a:t>at </a:t>
            </a:r>
            <a:r>
              <a:rPr lang="en-US" sz="1600" dirty="0">
                <a:effectLst/>
                <a:latin typeface="Times New Roman" panose="02020603050405020304" pitchFamily="18" charset="0"/>
                <a:ea typeface="Times New Roman" panose="02020603050405020304" pitchFamily="18" charset="0"/>
              </a:rPr>
              <a:t>other local metropolitan universities</a:t>
            </a:r>
            <a:endParaRPr lang="en-US" sz="1600" dirty="0">
              <a:effectLst/>
              <a:latin typeface="Arial" panose="020B0604020202020204" pitchFamily="34" charset="0"/>
              <a:ea typeface="Arial" panose="020B0604020202020204" pitchFamily="34" charset="0"/>
            </a:endParaRPr>
          </a:p>
          <a:p>
            <a:pPr marL="342900" indent="-342900">
              <a:lnSpc>
                <a:spcPct val="200000"/>
              </a:lnSpc>
              <a:buFont typeface="Wingdings" panose="05000000000000000000" pitchFamily="2" charset="2"/>
              <a:buChar char=""/>
            </a:pP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80594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E9DA67-D829-CFD0-A85E-106798DF9895}"/>
              </a:ext>
            </a:extLst>
          </p:cNvPr>
          <p:cNvSpPr txBox="1"/>
          <p:nvPr/>
        </p:nvSpPr>
        <p:spPr>
          <a:xfrm>
            <a:off x="1138518" y="519954"/>
            <a:ext cx="8011497" cy="3479542"/>
          </a:xfrm>
          <a:prstGeom prst="rect">
            <a:avLst/>
          </a:prstGeom>
          <a:noFill/>
        </p:spPr>
        <p:txBody>
          <a:bodyPr wrap="square">
            <a:spAutoFit/>
          </a:bodyPr>
          <a:lstStyle/>
          <a:p>
            <a:pPr marL="0" marR="0" algn="ctr">
              <a:lnSpc>
                <a:spcPct val="150000"/>
              </a:lnSpc>
              <a:spcBef>
                <a:spcPts val="1200"/>
              </a:spcBef>
              <a:spcAft>
                <a:spcPts val="0"/>
              </a:spcAft>
            </a:pPr>
            <a:r>
              <a:rPr lang="en-US" sz="2000" b="1" dirty="0">
                <a:effectLst/>
                <a:latin typeface="Times New Roman" panose="02020603050405020304" pitchFamily="18" charset="0"/>
                <a:ea typeface="Times New Roman" panose="02020603050405020304" pitchFamily="18" charset="0"/>
              </a:rPr>
              <a:t>Blending Interactive Scaffoldings Among </a:t>
            </a:r>
            <a:r>
              <a:rPr lang="en-US" sz="2000" b="1" dirty="0">
                <a:latin typeface="Times New Roman" panose="02020603050405020304" pitchFamily="18" charset="0"/>
                <a:ea typeface="Times New Roman" panose="02020603050405020304" pitchFamily="18" charset="0"/>
              </a:rPr>
              <a:t>Policies</a:t>
            </a:r>
            <a:r>
              <a:rPr lang="en-US" sz="2000" b="1"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(continued)</a:t>
            </a:r>
          </a:p>
          <a:p>
            <a:pPr>
              <a:lnSpc>
                <a:spcPct val="150000"/>
              </a:lnSpc>
              <a:spcBef>
                <a:spcPts val="1200"/>
              </a:spcBef>
            </a:pPr>
            <a:r>
              <a:rPr lang="en-US" sz="1800" b="1" dirty="0">
                <a:effectLst/>
                <a:latin typeface="Times New Roman" panose="02020603050405020304" pitchFamily="18" charset="0"/>
                <a:ea typeface="Times New Roman" panose="02020603050405020304" pitchFamily="18" charset="0"/>
              </a:rPr>
              <a:t>Dr. Lindsay </a:t>
            </a:r>
            <a:r>
              <a:rPr lang="en-US" sz="1800" dirty="0">
                <a:effectLst/>
                <a:latin typeface="Times New Roman" panose="02020603050405020304" pitchFamily="18" charset="0"/>
                <a:ea typeface="Times New Roman" panose="02020603050405020304" pitchFamily="18" charset="0"/>
              </a:rPr>
              <a:t>EdD in International and Higher Education Policy program </a:t>
            </a:r>
            <a:r>
              <a:rPr lang="en-US" dirty="0">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ranked nationally </a:t>
            </a:r>
            <a:r>
              <a:rPr lang="en-US" dirty="0">
                <a:latin typeface="Times New Roman" panose="02020603050405020304" pitchFamily="18" charset="0"/>
                <a:ea typeface="Times New Roman" panose="02020603050405020304" pitchFamily="18" charset="0"/>
              </a:rPr>
              <a:t>among top 5] </a:t>
            </a:r>
            <a:r>
              <a:rPr lang="en-US" sz="1800" dirty="0">
                <a:effectLst/>
                <a:latin typeface="Times New Roman" panose="02020603050405020304" pitchFamily="18" charset="0"/>
                <a:ea typeface="Times New Roman" panose="02020603050405020304" pitchFamily="18" charset="0"/>
              </a:rPr>
              <a:t>from </a:t>
            </a:r>
            <a:r>
              <a:rPr lang="en-US" sz="1800" b="1" dirty="0">
                <a:effectLst/>
                <a:latin typeface="Times New Roman" panose="02020603050405020304" pitchFamily="18" charset="0"/>
                <a:ea typeface="Times New Roman" panose="02020603050405020304" pitchFamily="18" charset="0"/>
              </a:rPr>
              <a:t>University of Massachusetts, Amherst</a:t>
            </a:r>
            <a:r>
              <a:rPr lang="en-US" sz="1800" dirty="0">
                <a:effectLst/>
                <a:latin typeface="Times New Roman" panose="02020603050405020304" pitchFamily="18" charset="0"/>
                <a:ea typeface="Times New Roman" panose="02020603050405020304" pitchFamily="18" charset="0"/>
              </a:rPr>
              <a:t>, a public Tier One Research site </a:t>
            </a:r>
            <a:r>
              <a:rPr lang="en-US" dirty="0">
                <a:latin typeface="Times New Roman" panose="02020603050405020304" pitchFamily="18" charset="0"/>
                <a:ea typeface="Times New Roman" panose="02020603050405020304" pitchFamily="18" charset="0"/>
              </a:rPr>
              <a:t>with </a:t>
            </a:r>
            <a:r>
              <a:rPr lang="en-US" sz="1800" dirty="0">
                <a:effectLst/>
                <a:latin typeface="Times New Roman" panose="02020603050405020304" pitchFamily="18" charset="0"/>
                <a:ea typeface="Times New Roman" panose="02020603050405020304" pitchFamily="18" charset="0"/>
              </a:rPr>
              <a:t>dissertation and post-doctoral research via Ford Foundation fellowships in Kenya   </a:t>
            </a:r>
            <a:r>
              <a:rPr lang="en-US" sz="1800" b="1" dirty="0">
                <a:effectLst/>
                <a:latin typeface="Times New Roman" panose="02020603050405020304" pitchFamily="18" charset="0"/>
                <a:ea typeface="Times New Roman" panose="02020603050405020304" pitchFamily="18" charset="0"/>
              </a:rPr>
              <a:t>And </a:t>
            </a:r>
            <a:r>
              <a:rPr lang="en-US" sz="1800" dirty="0">
                <a:effectLst/>
                <a:latin typeface="Times New Roman" panose="02020603050405020304" pitchFamily="18" charset="0"/>
                <a:ea typeface="Times New Roman" panose="02020603050405020304" pitchFamily="18" charset="0"/>
              </a:rPr>
              <a:t>PhD in Administration and Management in International Affairs</a:t>
            </a:r>
            <a:r>
              <a:rPr lang="en-US" dirty="0">
                <a:latin typeface="Times New Roman" panose="02020603050405020304" pitchFamily="18" charset="0"/>
                <a:ea typeface="Times New Roman" panose="02020603050405020304" pitchFamily="18" charset="0"/>
              </a:rPr>
              <a:t> foci</a:t>
            </a:r>
            <a:r>
              <a:rPr lang="en-US" sz="1800" dirty="0">
                <a:effectLst/>
                <a:latin typeface="Times New Roman" panose="02020603050405020304" pitchFamily="18" charset="0"/>
                <a:ea typeface="Times New Roman" panose="02020603050405020304" pitchFamily="18" charset="0"/>
              </a:rPr>
              <a:t> from </a:t>
            </a:r>
            <a:r>
              <a:rPr lang="en-US" sz="1800" b="1" dirty="0">
                <a:effectLst/>
                <a:latin typeface="Times New Roman" panose="02020603050405020304" pitchFamily="18" charset="0"/>
                <a:ea typeface="Times New Roman" panose="02020603050405020304" pitchFamily="18" charset="0"/>
              </a:rPr>
              <a:t>The</a:t>
            </a:r>
            <a:r>
              <a:rPr lang="en-US" sz="180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American University, Washington, DC </a:t>
            </a:r>
            <a:r>
              <a:rPr lang="en-US" dirty="0">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private </a:t>
            </a:r>
            <a:r>
              <a:rPr lang="en-US" sz="1600" dirty="0">
                <a:effectLst/>
                <a:latin typeface="Times New Roman" panose="02020603050405020304" pitchFamily="18" charset="0"/>
                <a:ea typeface="Times New Roman" panose="02020603050405020304" pitchFamily="18" charset="0"/>
              </a:rPr>
              <a:t>university constantly ranked in American top 10 for international affairs] while working in </a:t>
            </a:r>
            <a:r>
              <a:rPr lang="en-US" sz="1600" b="1" dirty="0">
                <a:effectLst/>
                <a:latin typeface="Times New Roman" panose="02020603050405020304" pitchFamily="18" charset="0"/>
                <a:ea typeface="Times New Roman" panose="02020603050405020304" pitchFamily="18" charset="0"/>
              </a:rPr>
              <a:t>USA Department of State </a:t>
            </a:r>
            <a:endParaRPr lang="en-US" sz="1600" b="1"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256938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317894-6466-FAA0-ECE6-42B6F2D44C3F}"/>
              </a:ext>
            </a:extLst>
          </p:cNvPr>
          <p:cNvSpPr txBox="1"/>
          <p:nvPr/>
        </p:nvSpPr>
        <p:spPr>
          <a:xfrm>
            <a:off x="-1120588" y="206189"/>
            <a:ext cx="11376211" cy="5319213"/>
          </a:xfrm>
          <a:prstGeom prst="rect">
            <a:avLst/>
          </a:prstGeom>
          <a:noFill/>
        </p:spPr>
        <p:txBody>
          <a:bodyPr wrap="square">
            <a:spAutoFit/>
          </a:bodyPr>
          <a:lstStyle/>
          <a:p>
            <a:pPr marL="0" marR="0" algn="ctr">
              <a:lnSpc>
                <a:spcPct val="200000"/>
              </a:lnSpc>
              <a:spcBef>
                <a:spcPts val="1200"/>
              </a:spcBef>
              <a:spcAft>
                <a:spcPts val="0"/>
              </a:spcAft>
            </a:pPr>
            <a:r>
              <a:rPr lang="en-US" sz="2000" b="1" dirty="0">
                <a:effectLst/>
                <a:latin typeface="Times New Roman" panose="02020603050405020304" pitchFamily="18" charset="0"/>
                <a:ea typeface="Times New Roman" panose="02020603050405020304" pitchFamily="18" charset="0"/>
              </a:rPr>
              <a:t>             Blending Interactive Scaffoldings Among </a:t>
            </a:r>
            <a:r>
              <a:rPr lang="en-US" sz="2000" b="1" dirty="0">
                <a:latin typeface="Times New Roman" panose="02020603050405020304" pitchFamily="18" charset="0"/>
                <a:ea typeface="Times New Roman" panose="02020603050405020304" pitchFamily="18" charset="0"/>
              </a:rPr>
              <a:t>Policies</a:t>
            </a:r>
            <a:r>
              <a:rPr lang="en-US" sz="2000" b="1"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(continued)</a:t>
            </a:r>
            <a:endParaRPr lang="en-US" sz="1600" dirty="0">
              <a:effectLst/>
              <a:latin typeface="Arial" panose="020B0604020202020204" pitchFamily="34" charset="0"/>
              <a:ea typeface="Arial" panose="020B0604020202020204" pitchFamily="34" charset="0"/>
            </a:endParaRPr>
          </a:p>
          <a:p>
            <a:pPr marL="2114550" marR="0" indent="-285750">
              <a:lnSpc>
                <a:spcPct val="200000"/>
              </a:lnSpc>
              <a:spcBef>
                <a:spcPts val="0"/>
              </a:spcBef>
              <a:spcAft>
                <a:spcPts val="0"/>
              </a:spcAft>
              <a:buFont typeface="Wingdings" panose="05000000000000000000" pitchFamily="2" charset="2"/>
              <a:buChar char="Ø"/>
            </a:pPr>
            <a:r>
              <a:rPr lang="en-US" sz="1800" b="1" dirty="0">
                <a:effectLst/>
                <a:latin typeface="Times New Roman" panose="02020603050405020304" pitchFamily="18" charset="0"/>
                <a:ea typeface="Times New Roman" panose="02020603050405020304" pitchFamily="18" charset="0"/>
              </a:rPr>
              <a:t>Dr. Lindsay </a:t>
            </a:r>
            <a:r>
              <a:rPr lang="en-US" dirty="0">
                <a:latin typeface="Times New Roman" panose="02020603050405020304" pitchFamily="18" charset="0"/>
                <a:ea typeface="Times New Roman" panose="02020603050405020304" pitchFamily="18" charset="0"/>
              </a:rPr>
              <a:t>began academic career </a:t>
            </a:r>
            <a:r>
              <a:rPr lang="en-US" sz="1800" dirty="0">
                <a:effectLst/>
                <a:latin typeface="Times New Roman" panose="02020603050405020304" pitchFamily="18" charset="0"/>
                <a:ea typeface="Times New Roman" panose="02020603050405020304" pitchFamily="18" charset="0"/>
              </a:rPr>
              <a:t>as Assistant Professor at Penn State University-University Park (</a:t>
            </a:r>
            <a:r>
              <a:rPr lang="en-US" dirty="0">
                <a:latin typeface="Times New Roman" panose="02020603050405020304" pitchFamily="18" charset="0"/>
                <a:ea typeface="Times New Roman" panose="02020603050405020304" pitchFamily="18" charset="0"/>
              </a:rPr>
              <a:t>immediately after EdD/first doctorate </a:t>
            </a:r>
            <a:r>
              <a:rPr lang="en-US" sz="1800" dirty="0">
                <a:effectLst/>
                <a:latin typeface="Times New Roman" panose="02020603050405020304" pitchFamily="18" charset="0"/>
                <a:ea typeface="Times New Roman" panose="02020603050405020304" pitchFamily="18" charset="0"/>
              </a:rPr>
              <a:t>via recommendation of dissertation advisor):  a) taught graduate courses, co-chaired doctoral dissertation committees</a:t>
            </a:r>
            <a:r>
              <a:rPr lang="en-US"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 engaged in sociology of education and international research per </a:t>
            </a:r>
            <a:r>
              <a:rPr lang="en-US" sz="1800" b="1" i="1" dirty="0">
                <a:effectLst/>
                <a:latin typeface="Times New Roman" panose="02020603050405020304" pitchFamily="18" charset="0"/>
                <a:ea typeface="Times New Roman" panose="02020603050405020304" pitchFamily="18" charset="0"/>
              </a:rPr>
              <a:t>de jure</a:t>
            </a:r>
            <a:r>
              <a:rPr lang="en-US" sz="1800" b="1" dirty="0">
                <a:effectLst/>
                <a:latin typeface="Times New Roman" panose="02020603050405020304" pitchFamily="18" charset="0"/>
                <a:ea typeface="Times New Roman" panose="02020603050405020304" pitchFamily="18" charset="0"/>
              </a:rPr>
              <a:t> policy</a:t>
            </a:r>
            <a:r>
              <a:rPr lang="en-US" sz="1800" dirty="0">
                <a:effectLst/>
                <a:latin typeface="Times New Roman" panose="02020603050405020304" pitchFamily="18" charset="0"/>
                <a:ea typeface="Times New Roman" panose="02020603050405020304" pitchFamily="18" charset="0"/>
              </a:rPr>
              <a:t> criteria</a:t>
            </a:r>
            <a:r>
              <a:rPr lang="en-US"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 b) presented refereed papers at national and international conferences on </a:t>
            </a:r>
            <a:r>
              <a:rPr lang="en-US" sz="1800" kern="0" dirty="0">
                <a:effectLst/>
                <a:latin typeface="Times New Roman" panose="02020603050405020304" pitchFamily="18" charset="0"/>
                <a:ea typeface="Times New Roman" panose="02020603050405020304" pitchFamily="18" charset="0"/>
              </a:rPr>
              <a:t>domestic and international post-secondary education; </a:t>
            </a:r>
            <a:r>
              <a:rPr lang="en-US" sz="1600" dirty="0">
                <a:latin typeface="Times New Roman" panose="02020603050405020304" pitchFamily="18" charset="0"/>
                <a:ea typeface="Times New Roman" panose="02020603050405020304" pitchFamily="18" charset="0"/>
              </a:rPr>
              <a:t>c) encouraged</a:t>
            </a:r>
            <a:r>
              <a:rPr lang="en-US" sz="1600" dirty="0">
                <a:effectLst/>
                <a:latin typeface="Times New Roman" panose="02020603050405020304" pitchFamily="18" charset="0"/>
                <a:ea typeface="Times New Roman" panose="02020603050405020304" pitchFamily="18" charset="0"/>
              </a:rPr>
              <a:t> by program head to submit dossier for early tenure and promotion to associate professor;  d) discouraged by senior professor in international matters from promotion, since he was not promoted in five years, i.e., </a:t>
            </a:r>
            <a:r>
              <a:rPr lang="en-US" sz="1600" b="1" dirty="0">
                <a:effectLst/>
                <a:latin typeface="Times New Roman" panose="02020603050405020304" pitchFamily="18" charset="0"/>
                <a:ea typeface="Times New Roman" panose="02020603050405020304" pitchFamily="18" charset="0"/>
              </a:rPr>
              <a:t>back stage </a:t>
            </a:r>
            <a:r>
              <a:rPr lang="en-US" sz="1600" dirty="0">
                <a:effectLst/>
                <a:latin typeface="Times New Roman" panose="02020603050405020304" pitchFamily="18" charset="0"/>
                <a:ea typeface="Times New Roman" panose="02020603050405020304" pitchFamily="18" charset="0"/>
              </a:rPr>
              <a:t>action</a:t>
            </a:r>
          </a:p>
          <a:p>
            <a:pPr marL="342900" marR="0" lvl="0" indent="-342900">
              <a:lnSpc>
                <a:spcPct val="200000"/>
              </a:lnSpc>
              <a:spcBef>
                <a:spcPts val="0"/>
              </a:spcBef>
              <a:spcAft>
                <a:spcPts val="0"/>
              </a:spcAft>
              <a:buFont typeface="Wingdings" panose="05000000000000000000" pitchFamily="2" charset="2"/>
              <a:buChar char=""/>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560931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0E0642-65FF-7475-04FF-BB4714FA23B9}"/>
              </a:ext>
            </a:extLst>
          </p:cNvPr>
          <p:cNvSpPr txBox="1"/>
          <p:nvPr/>
        </p:nvSpPr>
        <p:spPr>
          <a:xfrm>
            <a:off x="2483224" y="659206"/>
            <a:ext cx="6666791" cy="5495479"/>
          </a:xfrm>
          <a:prstGeom prst="rect">
            <a:avLst/>
          </a:prstGeom>
          <a:noFill/>
        </p:spPr>
        <p:txBody>
          <a:bodyPr wrap="square">
            <a:spAutoFit/>
          </a:bodyPr>
          <a:lstStyle/>
          <a:p>
            <a:pPr marR="0" algn="ctr">
              <a:lnSpc>
                <a:spcPct val="200000"/>
              </a:lnSpc>
              <a:spcBef>
                <a:spcPts val="0"/>
              </a:spcBef>
              <a:spcAft>
                <a:spcPts val="0"/>
              </a:spcAft>
            </a:pPr>
            <a:r>
              <a:rPr lang="en-US" b="1" dirty="0">
                <a:effectLst/>
                <a:latin typeface="Times New Roman" panose="02020603050405020304" pitchFamily="18" charset="0"/>
                <a:ea typeface="Times New Roman" panose="02020603050405020304" pitchFamily="18" charset="0"/>
              </a:rPr>
              <a:t>Blending Interactive Scaffoldings Among Policies</a:t>
            </a:r>
            <a:r>
              <a:rPr lang="en-US" sz="1600" b="1" dirty="0">
                <a:effectLst/>
                <a:latin typeface="Times New Roman" panose="02020603050405020304" pitchFamily="18" charset="0"/>
                <a:ea typeface="Times New Roman" panose="02020603050405020304" pitchFamily="18" charset="0"/>
              </a:rPr>
              <a:t> (continued)</a:t>
            </a:r>
            <a:endParaRPr lang="en-US" sz="1600" dirty="0">
              <a:effectLst/>
              <a:latin typeface="Arial" panose="020B0604020202020204" pitchFamily="34" charset="0"/>
              <a:ea typeface="Arial" panose="020B0604020202020204" pitchFamily="34" charset="0"/>
            </a:endParaRPr>
          </a:p>
          <a:p>
            <a:pPr marL="285750" marR="0" lvl="0" indent="-285750">
              <a:lnSpc>
                <a:spcPct val="200000"/>
              </a:lnSpc>
              <a:spcBef>
                <a:spcPts val="0"/>
              </a:spcBef>
              <a:spcAft>
                <a:spcPts val="0"/>
              </a:spcAft>
              <a:buFont typeface="Wingdings" panose="05000000000000000000" pitchFamily="2" charset="2"/>
              <a:buChar char="Ø"/>
            </a:pPr>
            <a:r>
              <a:rPr lang="en-US" sz="1600" b="1" dirty="0">
                <a:effectLst/>
                <a:latin typeface="Times New Roman" panose="02020603050405020304" pitchFamily="18" charset="0"/>
                <a:ea typeface="Times New Roman" panose="02020603050405020304" pitchFamily="18" charset="0"/>
              </a:rPr>
              <a:t>Dr. Lindsay </a:t>
            </a:r>
            <a:r>
              <a:rPr lang="en-US" sz="1600" dirty="0">
                <a:effectLst/>
                <a:latin typeface="Times New Roman" panose="02020603050405020304" pitchFamily="18" charset="0"/>
                <a:ea typeface="Times New Roman" panose="02020603050405020304" pitchFamily="18" charset="0"/>
              </a:rPr>
              <a:t>awarded an American Council on Education Government Fellow at the US Department of Education to: a)  plan and implement a national higher education desegregation research program</a:t>
            </a:r>
            <a:r>
              <a:rPr lang="en-US" sz="1600"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b) </a:t>
            </a:r>
            <a:r>
              <a:rPr lang="en-US" sz="1600" dirty="0">
                <a:latin typeface="Times New Roman" panose="02020603050405020304" pitchFamily="18" charset="0"/>
                <a:ea typeface="Times New Roman" panose="02020603050405020304" pitchFamily="18" charset="0"/>
              </a:rPr>
              <a:t>stalled</a:t>
            </a:r>
            <a:r>
              <a:rPr lang="en-US" sz="1600" dirty="0">
                <a:effectLst/>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program</a:t>
            </a:r>
            <a:r>
              <a:rPr lang="en-US" sz="1600" dirty="0">
                <a:effectLst/>
                <a:latin typeface="Times New Roman" panose="02020603050405020304" pitchFamily="18" charset="0"/>
                <a:ea typeface="Times New Roman" panose="02020603050405020304" pitchFamily="18" charset="0"/>
              </a:rPr>
              <a:t> funding;  c) observed </a:t>
            </a:r>
            <a:r>
              <a:rPr lang="en-US" sz="1600" b="1" dirty="0">
                <a:effectLst/>
                <a:latin typeface="Times New Roman" panose="02020603050405020304" pitchFamily="18" charset="0"/>
                <a:ea typeface="Times New Roman" panose="02020603050405020304" pitchFamily="18" charset="0"/>
              </a:rPr>
              <a:t>back stage</a:t>
            </a:r>
            <a:r>
              <a:rPr lang="en-US" sz="1600" dirty="0">
                <a:effectLst/>
                <a:latin typeface="Times New Roman" panose="02020603050405020304" pitchFamily="18" charset="0"/>
                <a:ea typeface="Times New Roman" panose="02020603050405020304" pitchFamily="18" charset="0"/>
              </a:rPr>
              <a:t> realities among favored and lesser favored programs;  d) assigned to National Commission on Excellence in Education (created by US Secretary of Education) that produced seminal publication </a:t>
            </a:r>
            <a:r>
              <a:rPr lang="en-US" sz="1600" b="1" i="1" dirty="0">
                <a:effectLst/>
                <a:latin typeface="Times New Roman" panose="02020603050405020304" pitchFamily="18" charset="0"/>
                <a:ea typeface="Times New Roman" panose="02020603050405020304" pitchFamily="18" charset="0"/>
              </a:rPr>
              <a:t>A Nation at</a:t>
            </a:r>
            <a:r>
              <a:rPr lang="en-US" sz="1600" dirty="0">
                <a:effectLst/>
                <a:latin typeface="Times New Roman" panose="02020603050405020304" pitchFamily="18" charset="0"/>
                <a:ea typeface="Times New Roman" panose="02020603050405020304" pitchFamily="18" charset="0"/>
              </a:rPr>
              <a:t> </a:t>
            </a:r>
            <a:r>
              <a:rPr lang="en-US" sz="1600" b="1" i="1" dirty="0">
                <a:effectLst/>
                <a:latin typeface="Times New Roman" panose="02020603050405020304" pitchFamily="18" charset="0"/>
                <a:ea typeface="Times New Roman" panose="02020603050405020304" pitchFamily="18" charset="0"/>
              </a:rPr>
              <a:t>Risk</a:t>
            </a:r>
            <a:r>
              <a:rPr lang="en-US" sz="1600" i="1"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e) </a:t>
            </a:r>
            <a:r>
              <a:rPr lang="en-US" sz="1600" b="1" i="1" dirty="0">
                <a:effectLst/>
                <a:latin typeface="Times New Roman" panose="02020603050405020304" pitchFamily="18" charset="0"/>
                <a:ea typeface="Times New Roman" panose="02020603050405020304" pitchFamily="18" charset="0"/>
              </a:rPr>
              <a:t>de jure</a:t>
            </a:r>
            <a:r>
              <a:rPr lang="en-US" sz="1600" b="1" dirty="0">
                <a:effectLst/>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and </a:t>
            </a:r>
            <a:r>
              <a:rPr lang="en-US" sz="1600" b="1" i="1" dirty="0">
                <a:effectLst/>
                <a:latin typeface="Times New Roman" panose="02020603050405020304" pitchFamily="18" charset="0"/>
                <a:ea typeface="Times New Roman" panose="02020603050405020304" pitchFamily="18" charset="0"/>
              </a:rPr>
              <a:t>de facto</a:t>
            </a:r>
            <a:r>
              <a:rPr lang="en-US" sz="1600" dirty="0">
                <a:effectLst/>
                <a:latin typeface="Times New Roman" panose="02020603050405020304" pitchFamily="18" charset="0"/>
                <a:ea typeface="Times New Roman" panose="02020603050405020304" pitchFamily="18" charset="0"/>
              </a:rPr>
              <a:t> political fights by Congress and White House on roles of education for domestic and international matters during President Reagan’s administration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3208886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A40190-73F2-3E9C-26EA-63524DA9C933}"/>
              </a:ext>
            </a:extLst>
          </p:cNvPr>
          <p:cNvSpPr txBox="1"/>
          <p:nvPr/>
        </p:nvSpPr>
        <p:spPr>
          <a:xfrm>
            <a:off x="2133601" y="-1860224"/>
            <a:ext cx="7084123" cy="6295698"/>
          </a:xfrm>
          <a:prstGeom prst="rect">
            <a:avLst/>
          </a:prstGeom>
          <a:noFill/>
        </p:spPr>
        <p:txBody>
          <a:bodyPr wrap="square">
            <a:spAutoFit/>
          </a:bodyPr>
          <a:lstStyle/>
          <a:p>
            <a:pPr marL="0" marR="0">
              <a:lnSpc>
                <a:spcPct val="200000"/>
              </a:lnSpc>
              <a:spcBef>
                <a:spcPts val="0"/>
              </a:spcBef>
              <a:spcAft>
                <a:spcPts val="0"/>
              </a:spcAft>
            </a:pPr>
            <a:endParaRPr lang="en-US" sz="1400" b="1" dirty="0">
              <a:solidFill>
                <a:srgbClr val="7030A0"/>
              </a:solidFill>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400" b="1" dirty="0">
              <a:solidFill>
                <a:srgbClr val="7030A0"/>
              </a:solidFill>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400" b="1" dirty="0">
              <a:solidFill>
                <a:srgbClr val="7030A0"/>
              </a:solidFill>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400" b="1" dirty="0">
              <a:solidFill>
                <a:srgbClr val="7030A0"/>
              </a:solidFill>
              <a:latin typeface="Times New Roman" panose="02020603050405020304" pitchFamily="18" charset="0"/>
              <a:ea typeface="Times New Roman" panose="02020603050405020304" pitchFamily="18" charset="0"/>
            </a:endParaRPr>
          </a:p>
          <a:p>
            <a:pPr marL="0" marR="0" algn="ctr">
              <a:lnSpc>
                <a:spcPct val="200000"/>
              </a:lnSpc>
              <a:spcBef>
                <a:spcPts val="0"/>
              </a:spcBef>
              <a:spcAft>
                <a:spcPts val="0"/>
              </a:spcAft>
            </a:pPr>
            <a:r>
              <a:rPr lang="en-US" b="1" dirty="0">
                <a:effectLst/>
                <a:latin typeface="Times New Roman" panose="02020603050405020304" pitchFamily="18" charset="0"/>
                <a:ea typeface="Times New Roman" panose="02020603050405020304" pitchFamily="18" charset="0"/>
              </a:rPr>
              <a:t> Blending Interactive Scaffoldings Among </a:t>
            </a:r>
            <a:r>
              <a:rPr lang="en-US" b="1" dirty="0">
                <a:latin typeface="Times New Roman" panose="02020603050405020304" pitchFamily="18" charset="0"/>
                <a:ea typeface="Times New Roman" panose="02020603050405020304" pitchFamily="18" charset="0"/>
              </a:rPr>
              <a:t>Policies</a:t>
            </a:r>
            <a:r>
              <a:rPr lang="en-US" b="1" dirty="0">
                <a:effectLst/>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a:t>
            </a:r>
            <a:r>
              <a:rPr lang="en-US" sz="1600" b="1" dirty="0">
                <a:effectLst/>
                <a:latin typeface="Times New Roman" panose="02020603050405020304" pitchFamily="18" charset="0"/>
                <a:ea typeface="Times New Roman" panose="02020603050405020304" pitchFamily="18" charset="0"/>
              </a:rPr>
              <a:t>continued</a:t>
            </a:r>
            <a:r>
              <a:rPr lang="en-US" sz="1400" b="1" dirty="0">
                <a:effectLst/>
                <a:latin typeface="Times New Roman" panose="02020603050405020304" pitchFamily="18" charset="0"/>
                <a:ea typeface="Times New Roman" panose="02020603050405020304" pitchFamily="18" charset="0"/>
              </a:rPr>
              <a:t>)</a:t>
            </a:r>
            <a:endParaRPr lang="en-US" sz="1400" dirty="0">
              <a:effectLst/>
              <a:latin typeface="Arial" panose="020B0604020202020204" pitchFamily="34" charset="0"/>
              <a:ea typeface="Arial" panose="020B0604020202020204" pitchFamily="34" charset="0"/>
            </a:endParaRPr>
          </a:p>
          <a:p>
            <a:pPr marL="285750" marR="0" indent="-285750">
              <a:lnSpc>
                <a:spcPct val="200000"/>
              </a:lnSpc>
              <a:spcBef>
                <a:spcPts val="0"/>
              </a:spcBef>
              <a:spcAft>
                <a:spcPts val="0"/>
              </a:spcAft>
              <a:buFont typeface="Wingdings" panose="05000000000000000000" pitchFamily="2" charset="2"/>
              <a:buChar char="Ø"/>
            </a:pPr>
            <a:r>
              <a:rPr lang="en-US" sz="1800" dirty="0">
                <a:effectLst/>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Dr</a:t>
            </a:r>
            <a:r>
              <a:rPr lang="en-US" sz="1600" b="1" dirty="0">
                <a:effectLst/>
                <a:latin typeface="Times New Roman" panose="02020603050405020304" pitchFamily="18" charset="0"/>
                <a:ea typeface="Times New Roman" panose="02020603050405020304" pitchFamily="18" charset="0"/>
              </a:rPr>
              <a:t>. Lindsay</a:t>
            </a:r>
            <a:r>
              <a:rPr lang="en-US" sz="1600" dirty="0">
                <a:effectLst/>
                <a:latin typeface="Times New Roman" panose="02020603050405020304" pitchFamily="18" charset="0"/>
                <a:ea typeface="Times New Roman" panose="02020603050405020304" pitchFamily="18" charset="0"/>
              </a:rPr>
              <a:t> was highly recommended by an American  Presidential appointee to head a public diplomacy higher education programs in English, French, and </a:t>
            </a:r>
            <a:r>
              <a:rPr lang="en-US" sz="1600" dirty="0">
                <a:latin typeface="Times New Roman" panose="02020603050405020304" pitchFamily="18" charset="0"/>
                <a:ea typeface="Times New Roman" panose="02020603050405020304" pitchFamily="18" charset="0"/>
              </a:rPr>
              <a:t>Portuguese </a:t>
            </a:r>
            <a:r>
              <a:rPr lang="en-US" sz="1600" dirty="0">
                <a:effectLst/>
                <a:latin typeface="Times New Roman" panose="02020603050405020304" pitchFamily="18" charset="0"/>
                <a:ea typeface="Times New Roman" panose="02020603050405020304" pitchFamily="18" charset="0"/>
              </a:rPr>
              <a:t> African nations:  a) </a:t>
            </a:r>
            <a:r>
              <a:rPr lang="en-US" sz="1600" dirty="0">
                <a:latin typeface="Times New Roman" panose="02020603050405020304" pitchFamily="18" charset="0"/>
                <a:ea typeface="Times New Roman" panose="02020603050405020304" pitchFamily="18" charset="0"/>
              </a:rPr>
              <a:t>obtained</a:t>
            </a:r>
            <a:r>
              <a:rPr lang="en-US" sz="1600" dirty="0">
                <a:effectLst/>
                <a:latin typeface="Times New Roman" panose="02020603050405020304" pitchFamily="18" charset="0"/>
                <a:ea typeface="Times New Roman" panose="02020603050405020304" pitchFamily="18" charset="0"/>
              </a:rPr>
              <a:t> top level security clearance via </a:t>
            </a:r>
            <a:r>
              <a:rPr lang="en-US" sz="1600" b="1" i="1" dirty="0">
                <a:effectLst/>
                <a:latin typeface="Times New Roman" panose="02020603050405020304" pitchFamily="18" charset="0"/>
                <a:ea typeface="Times New Roman" panose="02020603050405020304" pitchFamily="18" charset="0"/>
              </a:rPr>
              <a:t>de jure</a:t>
            </a:r>
            <a:r>
              <a:rPr lang="en-US" sz="1600" i="1" dirty="0">
                <a:effectLst/>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policies; b)  designed and administered multi-million dollar educational and cultural program</a:t>
            </a:r>
            <a:r>
              <a:rPr lang="en-US" sz="1600"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c) reported to Career Minister (equal to </a:t>
            </a:r>
            <a:r>
              <a:rPr lang="en-US" sz="1600" dirty="0">
                <a:latin typeface="Times New Roman" panose="02020603050405020304" pitchFamily="18" charset="0"/>
                <a:ea typeface="Times New Roman" panose="02020603050405020304" pitchFamily="18" charset="0"/>
              </a:rPr>
              <a:t>three</a:t>
            </a:r>
            <a:r>
              <a:rPr lang="en-US" sz="1600" dirty="0">
                <a:effectLst/>
                <a:latin typeface="Times New Roman" panose="02020603050405020304" pitchFamily="18" charset="0"/>
                <a:ea typeface="Times New Roman" panose="02020603050405020304" pitchFamily="18" charset="0"/>
              </a:rPr>
              <a:t>-star/lieutenant general);  d) observed both positive </a:t>
            </a:r>
            <a:r>
              <a:rPr lang="en-US" sz="1600" b="1" dirty="0">
                <a:effectLst/>
                <a:latin typeface="Times New Roman" panose="02020603050405020304" pitchFamily="18" charset="0"/>
                <a:ea typeface="Times New Roman" panose="02020603050405020304" pitchFamily="18" charset="0"/>
              </a:rPr>
              <a:t>front stage</a:t>
            </a:r>
            <a:r>
              <a:rPr lang="en-US" sz="1600" dirty="0">
                <a:effectLst/>
                <a:latin typeface="Times New Roman" panose="02020603050405020304" pitchFamily="18" charset="0"/>
                <a:ea typeface="Times New Roman" panose="02020603050405020304" pitchFamily="18" charset="0"/>
              </a:rPr>
              <a:t> design and evaluation and </a:t>
            </a:r>
            <a:r>
              <a:rPr lang="en-US" sz="1600" b="1" dirty="0">
                <a:effectLst/>
                <a:latin typeface="Times New Roman" panose="02020603050405020304" pitchFamily="18" charset="0"/>
                <a:ea typeface="Times New Roman" panose="02020603050405020304" pitchFamily="18" charset="0"/>
              </a:rPr>
              <a:t>back stage</a:t>
            </a:r>
            <a:r>
              <a:rPr lang="en-US" sz="1600" dirty="0">
                <a:effectLst/>
                <a:latin typeface="Times New Roman" panose="02020603050405020304" pitchFamily="18" charset="0"/>
                <a:ea typeface="Times New Roman" panose="02020603050405020304" pitchFamily="18" charset="0"/>
              </a:rPr>
              <a:t> criticism from those not involved in comparable  programs and line of diplomacy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2106428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5BD7DF-6C80-4812-1557-C271E20BC1F7}"/>
              </a:ext>
            </a:extLst>
          </p:cNvPr>
          <p:cNvSpPr txBox="1"/>
          <p:nvPr/>
        </p:nvSpPr>
        <p:spPr>
          <a:xfrm>
            <a:off x="385482" y="0"/>
            <a:ext cx="9475694" cy="6427209"/>
          </a:xfrm>
          <a:prstGeom prst="rect">
            <a:avLst/>
          </a:prstGeom>
          <a:noFill/>
        </p:spPr>
        <p:txBody>
          <a:bodyPr wrap="square">
            <a:spAutoFit/>
          </a:bodyPr>
          <a:lstStyle/>
          <a:p>
            <a:pPr marL="0" marR="0" algn="ctr">
              <a:lnSpc>
                <a:spcPct val="200000"/>
              </a:lnSpc>
              <a:spcBef>
                <a:spcPts val="0"/>
              </a:spcBef>
              <a:spcAft>
                <a:spcPts val="0"/>
              </a:spcAft>
            </a:pPr>
            <a:r>
              <a:rPr lang="en-US" b="1" dirty="0">
                <a:effectLst/>
                <a:latin typeface="Times New Roman" panose="02020603050405020304" pitchFamily="18" charset="0"/>
                <a:ea typeface="Times New Roman" panose="02020603050405020304" pitchFamily="18" charset="0"/>
              </a:rPr>
              <a:t>                          Blending Interactive Scaffoldings Among </a:t>
            </a:r>
            <a:r>
              <a:rPr lang="en-US" b="1" dirty="0">
                <a:latin typeface="Times New Roman" panose="02020603050405020304" pitchFamily="18" charset="0"/>
                <a:ea typeface="Times New Roman" panose="02020603050405020304" pitchFamily="18" charset="0"/>
              </a:rPr>
              <a:t>Policies</a:t>
            </a:r>
            <a:r>
              <a:rPr lang="en-US" sz="1600" b="1" dirty="0">
                <a:effectLst/>
                <a:latin typeface="Times New Roman" panose="02020603050405020304" pitchFamily="18" charset="0"/>
                <a:ea typeface="Times New Roman" panose="02020603050405020304" pitchFamily="18" charset="0"/>
              </a:rPr>
              <a:t> (continued)</a:t>
            </a:r>
            <a:endParaRPr lang="en-US" sz="1600" dirty="0">
              <a:effectLst/>
              <a:latin typeface="Arial" panose="020B0604020202020204" pitchFamily="34" charset="0"/>
              <a:ea typeface="Arial" panose="020B0604020202020204" pitchFamily="34" charset="0"/>
            </a:endParaRPr>
          </a:p>
          <a:p>
            <a:pPr marL="2114550" indent="-285750">
              <a:lnSpc>
                <a:spcPct val="200000"/>
              </a:lnSpc>
              <a:buFont typeface="Wingdings" panose="05000000000000000000" pitchFamily="2" charset="2"/>
              <a:buChar char="Ø"/>
            </a:pPr>
            <a:r>
              <a:rPr lang="en-US" sz="1600" b="1" dirty="0">
                <a:effectLst/>
                <a:latin typeface="Times New Roman" panose="02020603050405020304" pitchFamily="18" charset="0"/>
                <a:ea typeface="Times New Roman" panose="02020603050405020304" pitchFamily="18" charset="0"/>
              </a:rPr>
              <a:t>Dr. Lindsay </a:t>
            </a:r>
            <a:r>
              <a:rPr lang="en-US" sz="1600" dirty="0">
                <a:effectLst/>
                <a:latin typeface="Times New Roman" panose="02020603050405020304" pitchFamily="18" charset="0"/>
                <a:ea typeface="Times New Roman" panose="02020603050405020304" pitchFamily="18" charset="0"/>
              </a:rPr>
              <a:t>accepted position as Associate Dean for Academic Affairs and Associate Professor at University of Georgia:   a) different budgetary placement of Institute of Higher Education and Academic affairs and College dean did not permit appointment in Institute, i.e., </a:t>
            </a:r>
            <a:r>
              <a:rPr lang="en-US" sz="1600" b="1" i="1" dirty="0">
                <a:effectLst/>
                <a:latin typeface="Times New Roman" panose="02020603050405020304" pitchFamily="18" charset="0"/>
                <a:ea typeface="Times New Roman" panose="02020603050405020304" pitchFamily="18" charset="0"/>
              </a:rPr>
              <a:t>de jure</a:t>
            </a:r>
            <a:r>
              <a:rPr lang="en-US" sz="1600" b="1" dirty="0">
                <a:effectLst/>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and </a:t>
            </a:r>
            <a:r>
              <a:rPr lang="en-US" sz="1600" b="1" i="1" dirty="0">
                <a:effectLst/>
                <a:latin typeface="Times New Roman" panose="02020603050405020304" pitchFamily="18" charset="0"/>
                <a:ea typeface="Times New Roman" panose="02020603050405020304" pitchFamily="18" charset="0"/>
              </a:rPr>
              <a:t>de facto</a:t>
            </a:r>
            <a:r>
              <a:rPr lang="en-US" sz="1600" dirty="0">
                <a:effectLst/>
                <a:latin typeface="Times New Roman" panose="02020603050405020304" pitchFamily="18" charset="0"/>
                <a:ea typeface="Times New Roman" panose="02020603050405020304" pitchFamily="18" charset="0"/>
              </a:rPr>
              <a:t> policies at odds;   b)  </a:t>
            </a:r>
            <a:r>
              <a:rPr lang="en-US" sz="1600" b="1" i="1" dirty="0">
                <a:effectLst/>
                <a:latin typeface="Times New Roman" panose="02020603050405020304" pitchFamily="18" charset="0"/>
                <a:ea typeface="Times New Roman" panose="02020603050405020304" pitchFamily="18" charset="0"/>
              </a:rPr>
              <a:t>de jure</a:t>
            </a:r>
            <a:r>
              <a:rPr lang="en-US" sz="1600" dirty="0">
                <a:effectLst/>
                <a:latin typeface="Times New Roman" panose="02020603050405020304" pitchFamily="18" charset="0"/>
                <a:ea typeface="Times New Roman" panose="02020603050405020304" pitchFamily="18" charset="0"/>
              </a:rPr>
              <a:t> public announcement </a:t>
            </a:r>
            <a:r>
              <a:rPr lang="en-US" sz="1600" dirty="0">
                <a:latin typeface="Times New Roman" panose="02020603050405020304" pitchFamily="18" charset="0"/>
                <a:ea typeface="Times New Roman" panose="02020603050405020304" pitchFamily="18" charset="0"/>
              </a:rPr>
              <a:t>to hire </a:t>
            </a:r>
            <a:r>
              <a:rPr lang="en-US" sz="1600" dirty="0">
                <a:effectLst/>
                <a:latin typeface="Times New Roman" panose="02020603050405020304" pitchFamily="18" charset="0"/>
                <a:ea typeface="Times New Roman" panose="02020603050405020304" pitchFamily="18" charset="0"/>
              </a:rPr>
              <a:t> a full professor;  </a:t>
            </a:r>
            <a:r>
              <a:rPr lang="en-US" sz="1600" dirty="0">
                <a:latin typeface="Times New Roman" panose="02020603050405020304" pitchFamily="18" charset="0"/>
                <a:ea typeface="Times New Roman" panose="02020603050405020304" pitchFamily="18" charset="0"/>
              </a:rPr>
              <a:t>c) </a:t>
            </a:r>
            <a:r>
              <a:rPr lang="en-US" sz="1600" dirty="0">
                <a:effectLst/>
                <a:latin typeface="Times New Roman" panose="02020603050405020304" pitchFamily="18" charset="0"/>
                <a:ea typeface="Times New Roman" panose="02020603050405020304" pitchFamily="18" charset="0"/>
              </a:rPr>
              <a:t>some  faculty argued that Lindsay PhD just completed and</a:t>
            </a:r>
            <a:r>
              <a:rPr lang="en-US" sz="1600" dirty="0">
                <a:latin typeface="Times New Roman" panose="02020603050405020304" pitchFamily="18" charset="0"/>
                <a:ea typeface="Times New Roman" panose="02020603050405020304" pitchFamily="18" charset="0"/>
              </a:rPr>
              <a:t> thus</a:t>
            </a:r>
            <a:r>
              <a:rPr lang="en-US" sz="1600" dirty="0">
                <a:effectLst/>
                <a:latin typeface="Times New Roman" panose="02020603050405020304" pitchFamily="18" charset="0"/>
                <a:ea typeface="Times New Roman" panose="02020603050405020304" pitchFamily="18" charset="0"/>
              </a:rPr>
              <a:t> ignored  EdD earned 12 years earlier, i.e., </a:t>
            </a:r>
            <a:r>
              <a:rPr lang="en-US" sz="1600" b="1" i="1" dirty="0">
                <a:effectLst/>
                <a:latin typeface="Times New Roman" panose="02020603050405020304" pitchFamily="18" charset="0"/>
                <a:ea typeface="Times New Roman" panose="02020603050405020304" pitchFamily="18" charset="0"/>
              </a:rPr>
              <a:t>front</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stage</a:t>
            </a:r>
            <a:r>
              <a:rPr lang="en-US" sz="1600" dirty="0">
                <a:effectLst/>
                <a:latin typeface="Times New Roman" panose="02020603050405020304" pitchFamily="18" charset="0"/>
                <a:ea typeface="Times New Roman" panose="02020603050405020304" pitchFamily="18" charset="0"/>
              </a:rPr>
              <a:t> and </a:t>
            </a:r>
            <a:r>
              <a:rPr lang="en-US" sz="1600" b="1" i="1" dirty="0">
                <a:effectLst/>
                <a:latin typeface="Times New Roman" panose="02020603050405020304" pitchFamily="18" charset="0"/>
                <a:ea typeface="Times New Roman" panose="02020603050405020304" pitchFamily="18" charset="0"/>
              </a:rPr>
              <a:t>back stage</a:t>
            </a:r>
            <a:r>
              <a:rPr lang="en-US" sz="1600" i="1"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d)  secured tenured letter and assurance from dean for promotion and tenure in two year, i.e. </a:t>
            </a:r>
            <a:r>
              <a:rPr lang="en-US" sz="1600" b="1" i="1" dirty="0">
                <a:effectLst/>
                <a:latin typeface="Times New Roman" panose="02020603050405020304" pitchFamily="18" charset="0"/>
                <a:ea typeface="Times New Roman" panose="02020603050405020304" pitchFamily="18" charset="0"/>
              </a:rPr>
              <a:t>de facto</a:t>
            </a:r>
            <a:r>
              <a:rPr lang="en-US" sz="1600" dirty="0">
                <a:effectLst/>
                <a:latin typeface="Times New Roman" panose="02020603050405020304" pitchFamily="18" charset="0"/>
                <a:ea typeface="Times New Roman" panose="02020603050405020304" pitchFamily="18" charset="0"/>
              </a:rPr>
              <a:t> insurance in view of </a:t>
            </a:r>
            <a:r>
              <a:rPr lang="en-US" sz="1600" b="1" i="1" dirty="0">
                <a:effectLst/>
                <a:latin typeface="Times New Roman" panose="02020603050405020304" pitchFamily="18" charset="0"/>
                <a:ea typeface="Times New Roman" panose="02020603050405020304" pitchFamily="18" charset="0"/>
              </a:rPr>
              <a:t>de jure</a:t>
            </a:r>
            <a:r>
              <a:rPr lang="en-US" sz="1600" dirty="0">
                <a:effectLst/>
                <a:latin typeface="Times New Roman" panose="02020603050405020304" pitchFamily="18" charset="0"/>
                <a:ea typeface="Times New Roman" panose="02020603050405020304" pitchFamily="18" charset="0"/>
              </a:rPr>
              <a:t> policy of Georgia state legislature that no faculty can be granted immediate tenure- must wait at least two years, including University president; e) promoted to full professor and became first Black woman professor </a:t>
            </a:r>
            <a:r>
              <a:rPr lang="en-US" sz="1600" dirty="0">
                <a:latin typeface="Times New Roman" panose="02020603050405020304" pitchFamily="18" charset="0"/>
                <a:ea typeface="Times New Roman" panose="02020603050405020304" pitchFamily="18" charset="0"/>
              </a:rPr>
              <a:t>in entire history of </a:t>
            </a:r>
            <a:r>
              <a:rPr lang="en-US" sz="1600" dirty="0">
                <a:effectLst/>
                <a:latin typeface="Times New Roman" panose="02020603050405020304" pitchFamily="18" charset="0"/>
                <a:ea typeface="Times New Roman" panose="02020603050405020304" pitchFamily="18" charset="0"/>
              </a:rPr>
              <a:t>University of Georgia</a:t>
            </a:r>
            <a:endParaRPr lang="en-US" sz="1600" dirty="0">
              <a:effectLst/>
              <a:latin typeface="Arial" panose="020B0604020202020204" pitchFamily="34" charset="0"/>
              <a:ea typeface="Arial" panose="020B0604020202020204" pitchFamily="34" charset="0"/>
            </a:endParaRPr>
          </a:p>
          <a:p>
            <a:pPr marL="1828800" marR="0">
              <a:lnSpc>
                <a:spcPct val="200000"/>
              </a:lnSpc>
              <a:spcBef>
                <a:spcPts val="0"/>
              </a:spcBef>
              <a:spcAft>
                <a:spcPts val="0"/>
              </a:spcAft>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77724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8C266B-EF42-D2EC-645A-A1C06B96520A}"/>
              </a:ext>
            </a:extLst>
          </p:cNvPr>
          <p:cNvSpPr txBox="1"/>
          <p:nvPr/>
        </p:nvSpPr>
        <p:spPr>
          <a:xfrm>
            <a:off x="2447365" y="430306"/>
            <a:ext cx="7303285" cy="5064592"/>
          </a:xfrm>
          <a:prstGeom prst="rect">
            <a:avLst/>
          </a:prstGeom>
          <a:noFill/>
        </p:spPr>
        <p:txBody>
          <a:bodyPr wrap="square">
            <a:spAutoFit/>
          </a:bodyPr>
          <a:lstStyle/>
          <a:p>
            <a:pPr marL="0" marR="0" algn="ctr">
              <a:lnSpc>
                <a:spcPct val="200000"/>
              </a:lnSpc>
              <a:spcBef>
                <a:spcPts val="0"/>
              </a:spcBef>
              <a:spcAft>
                <a:spcPts val="0"/>
              </a:spcAft>
            </a:pPr>
            <a:r>
              <a:rPr lang="en-US" sz="2000" b="1" dirty="0">
                <a:effectLst/>
                <a:latin typeface="Times New Roman" panose="02020603050405020304" pitchFamily="18" charset="0"/>
                <a:ea typeface="Times New Roman" panose="02020603050405020304" pitchFamily="18" charset="0"/>
              </a:rPr>
              <a:t>   Blending Interactive Scaffoldings Among </a:t>
            </a:r>
            <a:r>
              <a:rPr lang="en-US" sz="2000" b="1" dirty="0">
                <a:latin typeface="Times New Roman" panose="02020603050405020304" pitchFamily="18" charset="0"/>
                <a:ea typeface="Times New Roman" panose="02020603050405020304" pitchFamily="18" charset="0"/>
              </a:rPr>
              <a:t>Policies</a:t>
            </a:r>
            <a:r>
              <a:rPr lang="en-US" sz="2000" b="1"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(continued)</a:t>
            </a:r>
            <a:endParaRPr lang="en-US" sz="1600" dirty="0">
              <a:effectLst/>
              <a:latin typeface="Arial" panose="020B0604020202020204" pitchFamily="34" charset="0"/>
              <a:ea typeface="Arial" panose="020B0604020202020204" pitchFamily="34" charset="0"/>
            </a:endParaRPr>
          </a:p>
          <a:p>
            <a:pPr marL="285750" marR="0" lvl="0" indent="-285750">
              <a:lnSpc>
                <a:spcPct val="200000"/>
              </a:lnSpc>
              <a:spcBef>
                <a:spcPts val="0"/>
              </a:spcBef>
              <a:spcAft>
                <a:spcPts val="0"/>
              </a:spcAft>
              <a:buFont typeface="Wingdings" panose="05000000000000000000" pitchFamily="2" charset="2"/>
              <a:buChar char="Ø"/>
            </a:pPr>
            <a:r>
              <a:rPr lang="en-US" sz="1600" b="1" dirty="0">
                <a:effectLst/>
                <a:latin typeface="Times New Roman" panose="02020603050405020304" pitchFamily="18" charset="0"/>
                <a:ea typeface="Times New Roman" panose="02020603050405020304" pitchFamily="18" charset="0"/>
              </a:rPr>
              <a:t>Dr. Lindsay </a:t>
            </a:r>
            <a:r>
              <a:rPr lang="en-US" sz="1600" dirty="0">
                <a:effectLst/>
                <a:latin typeface="Times New Roman" panose="02020603050405020304" pitchFamily="18" charset="0"/>
                <a:ea typeface="Times New Roman" panose="02020603050405020304" pitchFamily="18" charset="0"/>
              </a:rPr>
              <a:t>appointed university executive director of strategic planning and then dean of</a:t>
            </a: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international education and policy studies </a:t>
            </a:r>
            <a:r>
              <a:rPr lang="en-US" sz="1600" dirty="0">
                <a:latin typeface="Times New Roman" panose="02020603050405020304" pitchFamily="18" charset="0"/>
                <a:ea typeface="Times New Roman" panose="02020603050405020304" pitchFamily="18" charset="0"/>
              </a:rPr>
              <a:t>with</a:t>
            </a:r>
            <a:r>
              <a:rPr lang="en-US" sz="1600" dirty="0">
                <a:effectLst/>
                <a:latin typeface="Times New Roman" panose="02020603050405020304" pitchFamily="18" charset="0"/>
                <a:ea typeface="Times New Roman" panose="02020603050405020304" pitchFamily="18" charset="0"/>
              </a:rPr>
              <a:t> rank of professor at Hampton</a:t>
            </a: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University to:  a) spearheaded university-wide strategic plan; b)  fostered Capital Campaign that began </a:t>
            </a:r>
            <a:r>
              <a:rPr lang="en-US" sz="1600" dirty="0">
                <a:latin typeface="Times New Roman" panose="02020603050405020304" pitchFamily="18" charset="0"/>
                <a:ea typeface="Times New Roman" panose="02020603050405020304" pitchFamily="18" charset="0"/>
              </a:rPr>
              <a:t>via</a:t>
            </a:r>
            <a:r>
              <a:rPr lang="en-US" sz="1600" dirty="0">
                <a:effectLst/>
                <a:latin typeface="Times New Roman" panose="02020603050405020304" pitchFamily="18" charset="0"/>
                <a:ea typeface="Times New Roman" panose="02020603050405020304" pitchFamily="18" charset="0"/>
              </a:rPr>
              <a:t> university </a:t>
            </a:r>
            <a:r>
              <a:rPr lang="en-US" sz="1600" dirty="0">
                <a:latin typeface="Times New Roman" panose="02020603050405020304" pitchFamily="18" charset="0"/>
                <a:ea typeface="Times New Roman" panose="02020603050405020304" pitchFamily="18" charset="0"/>
              </a:rPr>
              <a:t>p</a:t>
            </a:r>
            <a:r>
              <a:rPr lang="en-US" sz="1600" dirty="0">
                <a:effectLst/>
                <a:latin typeface="Times New Roman" panose="02020603050405020304" pitchFamily="18" charset="0"/>
                <a:ea typeface="Times New Roman" panose="02020603050405020304" pitchFamily="18" charset="0"/>
              </a:rPr>
              <a:t>rovost’s introduction </a:t>
            </a:r>
            <a:r>
              <a:rPr lang="en-US" sz="1600" dirty="0">
                <a:latin typeface="Times New Roman" panose="02020603050405020304" pitchFamily="18" charset="0"/>
                <a:ea typeface="Times New Roman" panose="02020603050405020304" pitchFamily="18" charset="0"/>
              </a:rPr>
              <a:t>of Dr. Lindsay </a:t>
            </a:r>
            <a:r>
              <a:rPr lang="en-US" sz="1600" dirty="0">
                <a:effectLst/>
                <a:latin typeface="Times New Roman" panose="02020603050405020304" pitchFamily="18" charset="0"/>
                <a:ea typeface="Times New Roman" panose="02020603050405020304" pitchFamily="18" charset="0"/>
              </a:rPr>
              <a:t>to university president</a:t>
            </a: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c</a:t>
            </a:r>
            <a:r>
              <a:rPr lang="en-US" sz="1600" dirty="0">
                <a:effectLst/>
                <a:latin typeface="Times New Roman" panose="02020603050405020304" pitchFamily="18" charset="0"/>
                <a:ea typeface="Times New Roman" panose="02020603050405020304" pitchFamily="18" charset="0"/>
              </a:rPr>
              <a:t>) garnered cooperatively $250 million, i.e., </a:t>
            </a:r>
            <a:r>
              <a:rPr lang="en-US" sz="1600" b="1" dirty="0">
                <a:effectLst/>
                <a:latin typeface="Times New Roman" panose="02020603050405020304" pitchFamily="18" charset="0"/>
                <a:ea typeface="Times New Roman" panose="02020603050405020304" pitchFamily="18" charset="0"/>
              </a:rPr>
              <a:t>front stage </a:t>
            </a:r>
            <a:r>
              <a:rPr lang="en-US" sz="1600" dirty="0">
                <a:effectLst/>
                <a:latin typeface="Times New Roman" panose="02020603050405020304" pitchFamily="18" charset="0"/>
                <a:ea typeface="Times New Roman" panose="02020603050405020304" pitchFamily="18" charset="0"/>
              </a:rPr>
              <a:t>policies</a:t>
            </a:r>
            <a:r>
              <a:rPr lang="en-US" sz="1600" dirty="0">
                <a:latin typeface="Times New Roman" panose="02020603050405020304" pitchFamily="18" charset="0"/>
                <a:ea typeface="Times New Roman" panose="02020603050405020304" pitchFamily="18" charset="0"/>
              </a:rPr>
              <a:t>; d</a:t>
            </a:r>
            <a:r>
              <a:rPr lang="en-US" sz="1600" dirty="0">
                <a:effectLst/>
                <a:latin typeface="Times New Roman" panose="02020603050405020304" pitchFamily="18" charset="0"/>
                <a:ea typeface="Times New Roman" panose="02020603050405020304" pitchFamily="18" charset="0"/>
              </a:rPr>
              <a:t>) established internships with British Parliament, i.e.,</a:t>
            </a:r>
            <a:r>
              <a:rPr lang="en-US" sz="1600" b="1" dirty="0">
                <a:effectLst/>
                <a:latin typeface="Times New Roman" panose="02020603050405020304" pitchFamily="18" charset="0"/>
                <a:ea typeface="Times New Roman" panose="02020603050405020304" pitchFamily="18" charset="0"/>
              </a:rPr>
              <a:t> </a:t>
            </a:r>
            <a:r>
              <a:rPr lang="en-US" sz="1600" b="1" i="1" dirty="0">
                <a:effectLst/>
                <a:latin typeface="Times New Roman" panose="02020603050405020304" pitchFamily="18" charset="0"/>
                <a:ea typeface="Times New Roman" panose="02020603050405020304" pitchFamily="18" charset="0"/>
              </a:rPr>
              <a:t>de</a:t>
            </a:r>
            <a:r>
              <a:rPr lang="en-US" sz="1600" i="1" dirty="0">
                <a:effectLst/>
                <a:latin typeface="Times New Roman" panose="02020603050405020304" pitchFamily="18" charset="0"/>
                <a:ea typeface="Times New Roman" panose="02020603050405020304" pitchFamily="18" charset="0"/>
              </a:rPr>
              <a:t> </a:t>
            </a:r>
            <a:r>
              <a:rPr lang="en-US" sz="1600" b="1" i="1" dirty="0">
                <a:effectLst/>
                <a:latin typeface="Times New Roman" panose="02020603050405020304" pitchFamily="18" charset="0"/>
                <a:ea typeface="Times New Roman" panose="02020603050405020304" pitchFamily="18" charset="0"/>
              </a:rPr>
              <a:t>facto</a:t>
            </a:r>
            <a:r>
              <a:rPr lang="en-US" sz="1600" dirty="0">
                <a:effectLst/>
                <a:latin typeface="Times New Roman" panose="02020603050405020304" pitchFamily="18" charset="0"/>
                <a:ea typeface="Times New Roman" panose="02020603050405020304" pitchFamily="18" charset="0"/>
              </a:rPr>
              <a:t> and </a:t>
            </a:r>
            <a:r>
              <a:rPr lang="en-US" sz="1600" b="1" i="1" dirty="0">
                <a:effectLst/>
                <a:latin typeface="Times New Roman" panose="02020603050405020304" pitchFamily="18" charset="0"/>
                <a:ea typeface="Times New Roman" panose="02020603050405020304" pitchFamily="18" charset="0"/>
              </a:rPr>
              <a:t>de jure</a:t>
            </a:r>
            <a:r>
              <a:rPr lang="en-US" sz="1600" dirty="0">
                <a:effectLst/>
                <a:latin typeface="Times New Roman" panose="02020603050405020304" pitchFamily="18" charset="0"/>
                <a:ea typeface="Times New Roman" panose="02020603050405020304" pitchFamily="18" charset="0"/>
              </a:rPr>
              <a:t> policies for HBCU;  </a:t>
            </a:r>
            <a:r>
              <a:rPr lang="en-US" sz="1600" dirty="0">
                <a:latin typeface="Times New Roman" panose="02020603050405020304" pitchFamily="18" charset="0"/>
                <a:ea typeface="Times New Roman" panose="02020603050405020304" pitchFamily="18" charset="0"/>
              </a:rPr>
              <a:t>e)</a:t>
            </a:r>
            <a:r>
              <a:rPr lang="en-US" sz="1600" dirty="0">
                <a:effectLst/>
                <a:latin typeface="Times New Roman" panose="02020603050405020304" pitchFamily="18" charset="0"/>
                <a:ea typeface="Times New Roman" panose="02020603050405020304" pitchFamily="18" charset="0"/>
              </a:rPr>
              <a:t> initiated student internships </a:t>
            </a:r>
            <a:r>
              <a:rPr lang="en-US" sz="1600" dirty="0">
                <a:latin typeface="Times New Roman" panose="02020603050405020304" pitchFamily="18" charset="0"/>
                <a:ea typeface="Times New Roman" panose="02020603050405020304" pitchFamily="18" charset="0"/>
              </a:rPr>
              <a:t>in USA and other countries; and f) obtained USA Agency for International Development grant sub-contract </a:t>
            </a:r>
            <a:r>
              <a:rPr lang="en-US" sz="1600" dirty="0">
                <a:effectLst/>
                <a:latin typeface="Times New Roman" panose="02020603050405020304" pitchFamily="18" charset="0"/>
                <a:ea typeface="Times New Roman" panose="02020603050405020304" pitchFamily="18" charset="0"/>
              </a:rPr>
              <a:t>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042483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0C09AE-0996-2EAB-B1C3-AFF3E52ED9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19474" y="2711117"/>
            <a:ext cx="3930316" cy="2942008"/>
          </a:xfrm>
          <a:prstGeom prst="rect">
            <a:avLst/>
          </a:prstGeom>
          <a:noFill/>
          <a:ln>
            <a:noFill/>
          </a:ln>
        </p:spPr>
      </p:pic>
      <p:sp>
        <p:nvSpPr>
          <p:cNvPr id="6" name="TextBox 5">
            <a:extLst>
              <a:ext uri="{FF2B5EF4-FFF2-40B4-BE49-F238E27FC236}">
                <a16:creationId xmlns:a16="http://schemas.microsoft.com/office/drawing/2014/main" id="{D9D320DC-62D8-7E63-0EDB-BEEB827AFB75}"/>
              </a:ext>
            </a:extLst>
          </p:cNvPr>
          <p:cNvSpPr txBox="1"/>
          <p:nvPr/>
        </p:nvSpPr>
        <p:spPr>
          <a:xfrm>
            <a:off x="601579" y="2832846"/>
            <a:ext cx="5366084" cy="553998"/>
          </a:xfrm>
          <a:prstGeom prst="rect">
            <a:avLst/>
          </a:prstGeom>
          <a:noFill/>
        </p:spPr>
        <p:txBody>
          <a:bodyPr wrap="square">
            <a:spAutoFit/>
          </a:bodyPr>
          <a:lstStyle/>
          <a:p>
            <a:endParaRPr lang="en-US" sz="1800" i="0" kern="0" dirty="0">
              <a:effectLst/>
              <a:ea typeface="Arial" panose="020B0604020202020204" pitchFamily="34" charset="0"/>
            </a:endParaRPr>
          </a:p>
          <a:p>
            <a:endParaRPr lang="en-US" sz="1200" dirty="0"/>
          </a:p>
        </p:txBody>
      </p:sp>
      <p:sp>
        <p:nvSpPr>
          <p:cNvPr id="8" name="TextBox 7">
            <a:extLst>
              <a:ext uri="{FF2B5EF4-FFF2-40B4-BE49-F238E27FC236}">
                <a16:creationId xmlns:a16="http://schemas.microsoft.com/office/drawing/2014/main" id="{0B44E124-5CBB-26F2-B20F-60695F15785A}"/>
              </a:ext>
            </a:extLst>
          </p:cNvPr>
          <p:cNvSpPr txBox="1"/>
          <p:nvPr/>
        </p:nvSpPr>
        <p:spPr>
          <a:xfrm>
            <a:off x="842210" y="946204"/>
            <a:ext cx="6713622" cy="4777526"/>
          </a:xfrm>
          <a:prstGeom prst="rect">
            <a:avLst/>
          </a:prstGeom>
          <a:noFill/>
        </p:spPr>
        <p:txBody>
          <a:bodyPr wrap="square">
            <a:spAutoFit/>
          </a:bodyPr>
          <a:lstStyle/>
          <a:p>
            <a:pPr marL="0" marR="0" algn="ctr">
              <a:lnSpc>
                <a:spcPct val="115000"/>
              </a:lnSpc>
              <a:spcBef>
                <a:spcPts val="0"/>
              </a:spcBef>
              <a:spcAft>
                <a:spcPts val="0"/>
              </a:spcAft>
            </a:pPr>
            <a:r>
              <a:rPr lang="en-US" sz="2400" b="1" i="0" dirty="0">
                <a:solidFill>
                  <a:srgbClr val="7030A0"/>
                </a:solidFill>
                <a:effectLst/>
                <a:latin typeface="Arial" panose="020B0604020202020204" pitchFamily="34" charset="0"/>
                <a:ea typeface="Arial" panose="020B0604020202020204" pitchFamily="34" charset="0"/>
              </a:rPr>
              <a:t>Overarching Objectives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800" i="0" dirty="0">
                <a:effectLst/>
                <a:latin typeface="Arial" panose="020B0604020202020204" pitchFamily="34" charset="0"/>
                <a:ea typeface="Arial" panose="020B0604020202020204" pitchFamily="34" charset="0"/>
              </a:rPr>
              <a:t>Relationship primarily of </a:t>
            </a:r>
            <a:r>
              <a:rPr lang="en-US" sz="1800" b="1" i="1" dirty="0">
                <a:effectLst/>
                <a:latin typeface="Arial" panose="020B0604020202020204" pitchFamily="34" charset="0"/>
                <a:ea typeface="Arial" panose="020B0604020202020204" pitchFamily="34" charset="0"/>
              </a:rPr>
              <a:t>de facto</a:t>
            </a:r>
            <a:r>
              <a:rPr lang="en-US" sz="1800" b="1" i="0" dirty="0">
                <a:effectLst/>
                <a:latin typeface="Arial" panose="020B0604020202020204" pitchFamily="34" charset="0"/>
                <a:ea typeface="Arial" panose="020B0604020202020204" pitchFamily="34" charset="0"/>
              </a:rPr>
              <a:t> </a:t>
            </a:r>
            <a:r>
              <a:rPr lang="en-US" sz="1800" i="0" dirty="0">
                <a:effectLst/>
                <a:latin typeface="Arial" panose="020B0604020202020204" pitchFamily="34" charset="0"/>
                <a:ea typeface="Arial" panose="020B0604020202020204" pitchFamily="34" charset="0"/>
              </a:rPr>
              <a:t>and</a:t>
            </a:r>
            <a:r>
              <a:rPr lang="en-US" sz="1800" b="1" i="0" dirty="0">
                <a:effectLst/>
                <a:latin typeface="Arial" panose="020B0604020202020204" pitchFamily="34" charset="0"/>
                <a:ea typeface="Arial" panose="020B0604020202020204" pitchFamily="34" charset="0"/>
              </a:rPr>
              <a:t> </a:t>
            </a:r>
            <a:r>
              <a:rPr lang="en-US" sz="1800" b="1" i="1" dirty="0">
                <a:effectLst/>
                <a:latin typeface="Arial" panose="020B0604020202020204" pitchFamily="34" charset="0"/>
                <a:ea typeface="Arial" panose="020B0604020202020204" pitchFamily="34" charset="0"/>
              </a:rPr>
              <a:t>de jure</a:t>
            </a:r>
            <a:r>
              <a:rPr lang="en-US" sz="1800" b="1" i="0" dirty="0">
                <a:effectLst/>
                <a:latin typeface="Arial" panose="020B0604020202020204" pitchFamily="34" charset="0"/>
                <a:ea typeface="Arial" panose="020B0604020202020204" pitchFamily="34" charset="0"/>
              </a:rPr>
              <a:t> </a:t>
            </a:r>
            <a:r>
              <a:rPr lang="en-US" sz="1800" i="0" dirty="0">
                <a:effectLst/>
                <a:latin typeface="Arial" panose="020B0604020202020204" pitchFamily="34" charset="0"/>
                <a:ea typeface="Arial" panose="020B0604020202020204" pitchFamily="34" charset="0"/>
              </a:rPr>
              <a:t>policies to: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Tier One Research universities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Select private colleges </a:t>
            </a: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Wingdings" panose="05000000000000000000" pitchFamily="2" charset="2"/>
              <a:buChar char=""/>
            </a:pPr>
            <a:r>
              <a:rPr lang="en-US" sz="1800" i="0" dirty="0">
                <a:effectLst/>
                <a:latin typeface="Arial" panose="020B0604020202020204" pitchFamily="34" charset="0"/>
                <a:ea typeface="Arial" panose="020B0604020202020204" pitchFamily="34" charset="0"/>
              </a:rPr>
              <a:t> 	Internal and external factors affecting universities </a:t>
            </a:r>
          </a:p>
          <a:p>
            <a:pPr marR="0" lvl="0">
              <a:lnSpc>
                <a:spcPct val="115000"/>
              </a:lnSpc>
              <a:spcBef>
                <a:spcPts val="0"/>
              </a:spcBef>
              <a:spcAft>
                <a:spcPts val="0"/>
              </a:spcAft>
            </a:pPr>
            <a:endParaRPr lang="en-US" dirty="0">
              <a:latin typeface="Arial" panose="020B0604020202020204" pitchFamily="34" charset="0"/>
              <a:ea typeface="Arial" panose="020B0604020202020204" pitchFamily="34" charset="0"/>
            </a:endParaRPr>
          </a:p>
          <a:p>
            <a:pPr marL="285750" marR="0" indent="-285750">
              <a:lnSpc>
                <a:spcPct val="115000"/>
              </a:lnSpc>
              <a:spcBef>
                <a:spcPts val="0"/>
              </a:spcBef>
              <a:spcAft>
                <a:spcPts val="0"/>
              </a:spcAft>
              <a:buFont typeface="Wingdings" panose="05000000000000000000" pitchFamily="2" charset="2"/>
              <a:buChar char="v"/>
            </a:pPr>
            <a:r>
              <a:rPr lang="en-US" sz="1800" i="0" dirty="0">
                <a:effectLst/>
                <a:latin typeface="Arial" panose="020B0604020202020204" pitchFamily="34" charset="0"/>
                <a:ea typeface="Arial" panose="020B0604020202020204" pitchFamily="34" charset="0"/>
              </a:rPr>
              <a:t>  Tenure and promotion to professorships and to executive         positions (deans, vice presidents, presidents/chancellors)</a:t>
            </a:r>
          </a:p>
          <a:p>
            <a:pPr marL="285750" marR="0" indent="-285750">
              <a:lnSpc>
                <a:spcPct val="115000"/>
              </a:lnSpc>
              <a:spcBef>
                <a:spcPts val="0"/>
              </a:spcBef>
              <a:spcAft>
                <a:spcPts val="0"/>
              </a:spcAft>
              <a:buFont typeface="Wingdings" panose="05000000000000000000" pitchFamily="2" charset="2"/>
              <a:buChar char="v"/>
            </a:pPr>
            <a:endParaRPr lang="en-US" dirty="0">
              <a:latin typeface="Arial" panose="020B0604020202020204" pitchFamily="34" charset="0"/>
              <a:ea typeface="Arial" panose="020B0604020202020204" pitchFamily="34" charset="0"/>
            </a:endParaRPr>
          </a:p>
          <a:p>
            <a:pPr marR="0">
              <a:lnSpc>
                <a:spcPct val="115000"/>
              </a:lnSpc>
              <a:spcBef>
                <a:spcPts val="0"/>
              </a:spcBef>
              <a:spcAft>
                <a:spcPts val="0"/>
              </a:spcAft>
            </a:pPr>
            <a:r>
              <a:rPr lang="en-US" sz="1600" i="0" kern="0" dirty="0">
                <a:solidFill>
                  <a:schemeClr val="accent1">
                    <a:lumMod val="50000"/>
                  </a:schemeClr>
                </a:solidFill>
                <a:effectLst/>
                <a:ea typeface="Arial" panose="020B0604020202020204" pitchFamily="34" charset="0"/>
              </a:rPr>
              <a:t>Mary Frances Early (far right) – First African American to earn a degree (in 1962) from the University of Georgia – Trail Blazer for African Americans with College of Education renamed Mary Frances Early College of Education </a:t>
            </a:r>
            <a:endParaRPr lang="en-US" sz="1600" dirty="0">
              <a:solidFill>
                <a:schemeClr val="accent1">
                  <a:lumMod val="50000"/>
                </a:schemeClr>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547236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C3A8F1-98F1-AD0E-C9D3-7E960A577C64}"/>
              </a:ext>
            </a:extLst>
          </p:cNvPr>
          <p:cNvSpPr txBox="1"/>
          <p:nvPr/>
        </p:nvSpPr>
        <p:spPr>
          <a:xfrm>
            <a:off x="2816921" y="-1185675"/>
            <a:ext cx="7340089" cy="7280583"/>
          </a:xfrm>
          <a:prstGeom prst="rect">
            <a:avLst/>
          </a:prstGeom>
          <a:noFill/>
        </p:spPr>
        <p:txBody>
          <a:bodyPr wrap="square">
            <a:spAutoFit/>
          </a:bodyPr>
          <a:lstStyle/>
          <a:p>
            <a:pPr marL="0" marR="0">
              <a:lnSpc>
                <a:spcPct val="200000"/>
              </a:lnSpc>
              <a:spcBef>
                <a:spcPts val="0"/>
              </a:spcBef>
              <a:spcAft>
                <a:spcPts val="0"/>
              </a:spcAft>
            </a:pPr>
            <a:endParaRPr lang="en-US" sz="2000" b="1" dirty="0">
              <a:solidFill>
                <a:srgbClr val="7030A0"/>
              </a:solidFill>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2000" b="1" dirty="0">
              <a:solidFill>
                <a:srgbClr val="7030A0"/>
              </a:solidFill>
              <a:latin typeface="Times New Roman" panose="02020603050405020304" pitchFamily="18" charset="0"/>
              <a:ea typeface="Times New Roman" panose="02020603050405020304" pitchFamily="18" charset="0"/>
            </a:endParaRPr>
          </a:p>
          <a:p>
            <a:pPr marL="0" marR="0" algn="ctr">
              <a:lnSpc>
                <a:spcPct val="200000"/>
              </a:lnSpc>
              <a:spcBef>
                <a:spcPts val="0"/>
              </a:spcBef>
              <a:spcAft>
                <a:spcPts val="0"/>
              </a:spcAft>
            </a:pPr>
            <a:r>
              <a:rPr lang="en-US" sz="2000" b="1" dirty="0">
                <a:effectLst/>
                <a:latin typeface="Times New Roman" panose="02020603050405020304" pitchFamily="18" charset="0"/>
                <a:ea typeface="Times New Roman" panose="02020603050405020304" pitchFamily="18" charset="0"/>
              </a:rPr>
              <a:t>   Blending Interactive Scaffoldings Among </a:t>
            </a:r>
            <a:r>
              <a:rPr lang="en-US" sz="2000" b="1" dirty="0">
                <a:latin typeface="Times New Roman" panose="02020603050405020304" pitchFamily="18" charset="0"/>
                <a:ea typeface="Times New Roman" panose="02020603050405020304" pitchFamily="18" charset="0"/>
              </a:rPr>
              <a:t>Policies </a:t>
            </a:r>
            <a:r>
              <a:rPr lang="en-US" sz="1600" b="1" dirty="0">
                <a:effectLst/>
                <a:latin typeface="Times New Roman" panose="02020603050405020304" pitchFamily="18" charset="0"/>
                <a:ea typeface="Times New Roman" panose="02020603050405020304" pitchFamily="18" charset="0"/>
              </a:rPr>
              <a:t>(</a:t>
            </a:r>
            <a:r>
              <a:rPr lang="en-US" sz="1600" b="1" dirty="0">
                <a:latin typeface="Times New Roman" panose="02020603050405020304" pitchFamily="18" charset="0"/>
                <a:ea typeface="Times New Roman" panose="02020603050405020304" pitchFamily="18" charset="0"/>
              </a:rPr>
              <a:t>c</a:t>
            </a:r>
            <a:r>
              <a:rPr lang="en-US" sz="1600" b="1" dirty="0">
                <a:effectLst/>
                <a:latin typeface="Times New Roman" panose="02020603050405020304" pitchFamily="18" charset="0"/>
                <a:ea typeface="Times New Roman" panose="02020603050405020304" pitchFamily="18" charset="0"/>
              </a:rPr>
              <a:t>ontinued)</a:t>
            </a:r>
            <a:endParaRPr lang="en-US" sz="1600" dirty="0">
              <a:effectLst/>
              <a:latin typeface="Arial" panose="020B0604020202020204" pitchFamily="34" charset="0"/>
              <a:ea typeface="Arial" panose="020B0604020202020204" pitchFamily="34" charset="0"/>
            </a:endParaRPr>
          </a:p>
          <a:p>
            <a:pPr marL="285750" marR="0" lvl="0" indent="-285750">
              <a:lnSpc>
                <a:spcPct val="200000"/>
              </a:lnSpc>
              <a:spcBef>
                <a:spcPts val="0"/>
              </a:spcBef>
              <a:spcAft>
                <a:spcPts val="0"/>
              </a:spcAft>
              <a:buFont typeface="Wingdings" panose="05000000000000000000" pitchFamily="2" charset="2"/>
              <a:buChar char="Ø"/>
            </a:pPr>
            <a:r>
              <a:rPr lang="en-US" sz="1600" b="1" dirty="0">
                <a:effectLst/>
                <a:latin typeface="Times New Roman" panose="02020603050405020304" pitchFamily="18" charset="0"/>
                <a:ea typeface="Times New Roman" panose="02020603050405020304" pitchFamily="18" charset="0"/>
              </a:rPr>
              <a:t>Dr Lindsay</a:t>
            </a:r>
            <a:r>
              <a:rPr lang="en-US" sz="1600" dirty="0">
                <a:effectLst/>
                <a:latin typeface="Times New Roman" panose="02020603050405020304" pitchFamily="18" charset="0"/>
                <a:ea typeface="Times New Roman" panose="02020603050405020304" pitchFamily="18" charset="0"/>
              </a:rPr>
              <a:t> appointed Dean of University International Programs and professor at Penn State:  a) coordinated and expanded </a:t>
            </a:r>
            <a:r>
              <a:rPr lang="en-US" sz="1600" dirty="0">
                <a:latin typeface="Times New Roman" panose="02020603050405020304" pitchFamily="18" charset="0"/>
                <a:ea typeface="Times New Roman" panose="02020603050405020304" pitchFamily="18" charset="0"/>
              </a:rPr>
              <a:t>university endeavors,</a:t>
            </a:r>
            <a:r>
              <a:rPr lang="en-US" sz="1600" dirty="0">
                <a:effectLst/>
                <a:latin typeface="Times New Roman" panose="02020603050405020304" pitchFamily="18" charset="0"/>
                <a:ea typeface="Times New Roman" panose="02020603050405020304" pitchFamily="18" charset="0"/>
              </a:rPr>
              <a:t> e.g., garnered $10 million funds/grants/donations and student internships at 2000 Sydney Olympics;  b) inclusion in Council of Academic Deans, i.e. but </a:t>
            </a:r>
            <a:r>
              <a:rPr lang="en-US" sz="1600" b="1" i="1" dirty="0">
                <a:effectLst/>
                <a:latin typeface="Times New Roman" panose="02020603050405020304" pitchFamily="18" charset="0"/>
                <a:ea typeface="Times New Roman" panose="02020603050405020304" pitchFamily="18" charset="0"/>
              </a:rPr>
              <a:t>back stage</a:t>
            </a:r>
            <a:r>
              <a:rPr lang="en-US" sz="1600" dirty="0">
                <a:effectLst/>
                <a:latin typeface="Times New Roman" panose="02020603050405020304" pitchFamily="18" charset="0"/>
                <a:ea typeface="Times New Roman" panose="02020603050405020304" pitchFamily="18" charset="0"/>
              </a:rPr>
              <a:t> and </a:t>
            </a:r>
            <a:r>
              <a:rPr lang="en-US" sz="1600" b="1" i="1" dirty="0">
                <a:effectLst/>
                <a:latin typeface="Times New Roman" panose="02020603050405020304" pitchFamily="18" charset="0"/>
                <a:ea typeface="Times New Roman" panose="02020603050405020304" pitchFamily="18" charset="0"/>
              </a:rPr>
              <a:t>de facto</a:t>
            </a:r>
            <a:r>
              <a:rPr lang="en-US" sz="1600" dirty="0">
                <a:effectLst/>
                <a:latin typeface="Times New Roman" panose="02020603050405020304" pitchFamily="18" charset="0"/>
                <a:ea typeface="Times New Roman" panose="02020603050405020304" pitchFamily="18" charset="0"/>
              </a:rPr>
              <a:t> policies exclusion from council under</a:t>
            </a: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premise that no academic courses offerings, although international curriculum increased;  c) Lindsay opposed Penn State students’ study in Israel during second Intifada due to safety;  d) president eliminated </a:t>
            </a:r>
            <a:r>
              <a:rPr lang="en-US" sz="1600" dirty="0">
                <a:latin typeface="Times New Roman" panose="02020603050405020304" pitchFamily="18" charset="0"/>
                <a:ea typeface="Times New Roman" panose="02020603050405020304" pitchFamily="18" charset="0"/>
              </a:rPr>
              <a:t>deanship </a:t>
            </a:r>
            <a:r>
              <a:rPr lang="en-US" sz="1600" dirty="0">
                <a:effectLst/>
                <a:latin typeface="Times New Roman" panose="02020603050405020304" pitchFamily="18" charset="0"/>
                <a:ea typeface="Times New Roman" panose="02020603050405020304" pitchFamily="18" charset="0"/>
              </a:rPr>
              <a:t> after  9-11, </a:t>
            </a:r>
            <a:r>
              <a:rPr lang="en-US" sz="1600" dirty="0">
                <a:latin typeface="Times New Roman" panose="02020603050405020304" pitchFamily="18" charset="0"/>
                <a:ea typeface="Times New Roman" panose="02020603050405020304" pitchFamily="18" charset="0"/>
              </a:rPr>
              <a:t>2001 reportedly </a:t>
            </a:r>
            <a:r>
              <a:rPr lang="en-US" sz="1600" dirty="0">
                <a:effectLst/>
                <a:latin typeface="Times New Roman" panose="02020603050405020304" pitchFamily="18" charset="0"/>
                <a:ea typeface="Times New Roman" panose="02020603050405020304" pitchFamily="18" charset="0"/>
              </a:rPr>
              <a:t>due to budget reorganizations and evaluation </a:t>
            </a:r>
            <a:r>
              <a:rPr lang="en-US" sz="1600" dirty="0">
                <a:latin typeface="Times New Roman" panose="02020603050405020304" pitchFamily="18" charset="0"/>
                <a:ea typeface="Times New Roman" panose="02020603050405020304" pitchFamily="18" charset="0"/>
              </a:rPr>
              <a:t>after </a:t>
            </a:r>
            <a:r>
              <a:rPr lang="en-US" sz="1600" dirty="0">
                <a:effectLst/>
                <a:latin typeface="Times New Roman" panose="02020603050405020304" pitchFamily="18" charset="0"/>
                <a:ea typeface="Times New Roman" panose="02020603050405020304" pitchFamily="18" charset="0"/>
              </a:rPr>
              <a:t>Lindsay raised issues, e.g., treatment of University Muslim students</a:t>
            </a:r>
            <a:r>
              <a:rPr lang="en-US" sz="1600" dirty="0">
                <a:latin typeface="Times New Roman" panose="02020603050405020304" pitchFamily="18" charset="0"/>
                <a:ea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rPr>
              <a:t> e) president later convicted for his role in child sexual abuse case by an assistant football coach – president sentenced to prison and house arrest in July 2021 (after appeals denied)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881386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FD20D2-E85D-686F-6F21-22A09847642E}"/>
              </a:ext>
            </a:extLst>
          </p:cNvPr>
          <p:cNvSpPr txBox="1"/>
          <p:nvPr/>
        </p:nvSpPr>
        <p:spPr>
          <a:xfrm>
            <a:off x="2505516" y="558271"/>
            <a:ext cx="7023965" cy="4510594"/>
          </a:xfrm>
          <a:prstGeom prst="rect">
            <a:avLst/>
          </a:prstGeom>
          <a:noFill/>
        </p:spPr>
        <p:txBody>
          <a:bodyPr wrap="square">
            <a:spAutoFit/>
          </a:bodyPr>
          <a:lstStyle/>
          <a:p>
            <a:pPr algn="ctr">
              <a:lnSpc>
                <a:spcPct val="200000"/>
              </a:lnSpc>
            </a:pPr>
            <a:r>
              <a:rPr lang="en-US" sz="1800" b="1" dirty="0">
                <a:effectLst/>
                <a:latin typeface="Times New Roman" panose="02020603050405020304" pitchFamily="18" charset="0"/>
                <a:ea typeface="Times New Roman" panose="02020603050405020304" pitchFamily="18" charset="0"/>
              </a:rPr>
              <a:t>Blending Interactive Scaffoldings Among </a:t>
            </a:r>
            <a:r>
              <a:rPr lang="en-US" sz="1800" b="1" dirty="0">
                <a:latin typeface="Times New Roman" panose="02020603050405020304" pitchFamily="18" charset="0"/>
                <a:ea typeface="Times New Roman" panose="02020603050405020304" pitchFamily="18" charset="0"/>
              </a:rPr>
              <a:t>Policies </a:t>
            </a:r>
            <a:r>
              <a:rPr lang="en-US" sz="1400" b="1" dirty="0">
                <a:effectLst/>
                <a:latin typeface="Times New Roman" panose="02020603050405020304" pitchFamily="18" charset="0"/>
                <a:ea typeface="Times New Roman" panose="02020603050405020304" pitchFamily="18" charset="0"/>
              </a:rPr>
              <a:t>(</a:t>
            </a:r>
            <a:r>
              <a:rPr lang="en-US" sz="1400" b="1" dirty="0">
                <a:latin typeface="Times New Roman" panose="02020603050405020304" pitchFamily="18" charset="0"/>
                <a:ea typeface="Times New Roman" panose="02020603050405020304" pitchFamily="18" charset="0"/>
              </a:rPr>
              <a:t>c</a:t>
            </a:r>
            <a:r>
              <a:rPr lang="en-US" sz="1400" b="1" dirty="0">
                <a:effectLst/>
                <a:latin typeface="Times New Roman" panose="02020603050405020304" pitchFamily="18" charset="0"/>
                <a:ea typeface="Times New Roman" panose="02020603050405020304" pitchFamily="18" charset="0"/>
              </a:rPr>
              <a:t>ontinued)</a:t>
            </a:r>
            <a:endParaRPr lang="en-US" sz="14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b="1" dirty="0">
                <a:effectLst/>
                <a:latin typeface="Times New Roman" panose="02020603050405020304" pitchFamily="18" charset="0"/>
                <a:ea typeface="Times New Roman" panose="02020603050405020304" pitchFamily="18" charset="0"/>
              </a:rPr>
              <a:t>Dr. Lindsay </a:t>
            </a:r>
            <a:r>
              <a:rPr lang="en-US" sz="1600" dirty="0">
                <a:latin typeface="Times New Roman" panose="02020603050405020304" pitchFamily="18" charset="0"/>
                <a:ea typeface="Times New Roman" panose="02020603050405020304" pitchFamily="18" charset="0"/>
              </a:rPr>
              <a:t>assumed fulltime </a:t>
            </a:r>
            <a:r>
              <a:rPr lang="en-US" sz="1600" dirty="0">
                <a:effectLst/>
                <a:latin typeface="Times New Roman" panose="02020603050405020304" pitchFamily="18" charset="0"/>
                <a:ea typeface="Times New Roman" panose="02020603050405020304" pitchFamily="18" charset="0"/>
              </a:rPr>
              <a:t>professorship in Higher Education and International Studies at Penn State to: a) teach, research, and public service in graduate programs, e.g., awarded Fulbrights</a:t>
            </a:r>
            <a:r>
              <a:rPr lang="en-US" sz="1600" dirty="0">
                <a:latin typeface="Times New Roman" panose="02020603050405020304" pitchFamily="18" charset="0"/>
                <a:ea typeface="Times New Roman" panose="02020603050405020304" pitchFamily="18" charset="0"/>
              </a:rPr>
              <a:t> in five Asian and African countries </a:t>
            </a:r>
            <a:r>
              <a:rPr lang="en-US" sz="1600" dirty="0">
                <a:effectLst/>
                <a:latin typeface="Times New Roman" panose="02020603050405020304" pitchFamily="18" charset="0"/>
                <a:ea typeface="Times New Roman" panose="02020603050405020304" pitchFamily="18" charset="0"/>
              </a:rPr>
              <a:t>and two NSF grants i.e., </a:t>
            </a:r>
            <a:r>
              <a:rPr lang="en-US" sz="1600" b="1" dirty="0">
                <a:effectLst/>
                <a:latin typeface="Times New Roman" panose="02020603050405020304" pitchFamily="18" charset="0"/>
                <a:ea typeface="Times New Roman" panose="02020603050405020304" pitchFamily="18" charset="0"/>
              </a:rPr>
              <a:t>de </a:t>
            </a:r>
            <a:r>
              <a:rPr lang="en-US" sz="1600" b="1" i="1" dirty="0">
                <a:effectLst/>
                <a:latin typeface="Times New Roman" panose="02020603050405020304" pitchFamily="18" charset="0"/>
                <a:ea typeface="Times New Roman" panose="02020603050405020304" pitchFamily="18" charset="0"/>
              </a:rPr>
              <a:t>jure</a:t>
            </a:r>
            <a:r>
              <a:rPr lang="en-US" sz="1600" dirty="0">
                <a:effectLst/>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criteria </a:t>
            </a:r>
            <a:r>
              <a:rPr lang="en-US" sz="1600" dirty="0">
                <a:effectLst/>
                <a:latin typeface="Times New Roman" panose="02020603050405020304" pitchFamily="18" charset="0"/>
                <a:ea typeface="Times New Roman" panose="02020603050405020304" pitchFamily="18" charset="0"/>
              </a:rPr>
              <a:t>; b) voice concerns affecting Black faculty, e.g., dean’s refusal to appoint Black full professors to tenure and promotion committee and appointed a Black woman associate professor, i.e.,</a:t>
            </a:r>
            <a:r>
              <a:rPr lang="en-US" sz="1600" b="1" dirty="0">
                <a:effectLst/>
                <a:latin typeface="Times New Roman" panose="02020603050405020304" pitchFamily="18" charset="0"/>
                <a:ea typeface="Times New Roman" panose="02020603050405020304" pitchFamily="18" charset="0"/>
              </a:rPr>
              <a:t> front</a:t>
            </a:r>
            <a:r>
              <a:rPr lang="en-US" sz="1600" dirty="0">
                <a:effectLst/>
                <a:latin typeface="Times New Roman" panose="02020603050405020304" pitchFamily="18" charset="0"/>
                <a:ea typeface="Times New Roman" panose="02020603050405020304" pitchFamily="18" charset="0"/>
              </a:rPr>
              <a:t> </a:t>
            </a:r>
            <a:r>
              <a:rPr lang="en-US" sz="1600" b="1" kern="0" dirty="0">
                <a:effectLst/>
                <a:latin typeface="Times New Roman" panose="02020603050405020304" pitchFamily="18" charset="0"/>
                <a:ea typeface="Times New Roman" panose="02020603050405020304" pitchFamily="18" charset="0"/>
              </a:rPr>
              <a:t>stage</a:t>
            </a:r>
            <a:r>
              <a:rPr lang="en-US" sz="1600" kern="0" dirty="0">
                <a:effectLst/>
                <a:latin typeface="Times New Roman" panose="02020603050405020304" pitchFamily="18" charset="0"/>
                <a:ea typeface="Times New Roman" panose="02020603050405020304" pitchFamily="18" charset="0"/>
              </a:rPr>
              <a:t> </a:t>
            </a:r>
            <a:r>
              <a:rPr lang="en-US" sz="1600" b="1" i="1" kern="0" dirty="0">
                <a:effectLst/>
                <a:latin typeface="Times New Roman" panose="02020603050405020304" pitchFamily="18" charset="0"/>
                <a:ea typeface="Times New Roman" panose="02020603050405020304" pitchFamily="18" charset="0"/>
              </a:rPr>
              <a:t>de jure</a:t>
            </a:r>
            <a:r>
              <a:rPr lang="en-US" sz="1600" kern="0" dirty="0">
                <a:effectLst/>
                <a:latin typeface="Times New Roman" panose="02020603050405020304" pitchFamily="18" charset="0"/>
                <a:ea typeface="Times New Roman" panose="02020603050405020304" pitchFamily="18" charset="0"/>
              </a:rPr>
              <a:t> </a:t>
            </a:r>
            <a:r>
              <a:rPr lang="en-US" sz="1600" b="1" kern="0" dirty="0">
                <a:effectLst/>
                <a:latin typeface="Times New Roman" panose="02020603050405020304" pitchFamily="18" charset="0"/>
                <a:ea typeface="Times New Roman" panose="02020603050405020304" pitchFamily="18" charset="0"/>
              </a:rPr>
              <a:t>policy</a:t>
            </a:r>
            <a:r>
              <a:rPr lang="en-US" sz="1600" kern="0" dirty="0">
                <a:effectLst/>
                <a:latin typeface="Times New Roman" panose="02020603050405020304" pitchFamily="18" charset="0"/>
                <a:ea typeface="Times New Roman" panose="02020603050405020304" pitchFamily="18" charset="0"/>
              </a:rPr>
              <a:t>, but </a:t>
            </a:r>
            <a:r>
              <a:rPr lang="en-US" sz="1600" b="1" i="1" kern="0" dirty="0">
                <a:effectLst/>
                <a:latin typeface="Times New Roman" panose="02020603050405020304" pitchFamily="18" charset="0"/>
                <a:ea typeface="Times New Roman" panose="02020603050405020304" pitchFamily="18" charset="0"/>
              </a:rPr>
              <a:t>back stage</a:t>
            </a:r>
            <a:r>
              <a:rPr lang="en-US" sz="1600" kern="0" dirty="0">
                <a:effectLst/>
                <a:latin typeface="Times New Roman" panose="02020603050405020304" pitchFamily="18" charset="0"/>
                <a:ea typeface="Times New Roman" panose="02020603050405020304" pitchFamily="18" charset="0"/>
              </a:rPr>
              <a:t> in stifling Blacks’ promotions</a:t>
            </a:r>
            <a:r>
              <a:rPr lang="en-US" sz="1600" kern="0" dirty="0">
                <a:latin typeface="Times New Roman" panose="02020603050405020304" pitchFamily="18" charset="0"/>
                <a:ea typeface="Times New Roman" panose="02020603050405020304" pitchFamily="18" charset="0"/>
              </a:rPr>
              <a:t>;  c) </a:t>
            </a:r>
            <a:r>
              <a:rPr lang="en-US" sz="1600" dirty="0">
                <a:effectLst/>
                <a:latin typeface="Times New Roman" panose="02020603050405020304" pitchFamily="18" charset="0"/>
                <a:ea typeface="Times New Roman" panose="02020603050405020304" pitchFamily="18" charset="0"/>
              </a:rPr>
              <a:t>associate dean and dean consistent non-inclusion of Blacks as PIs or Co-PIs</a:t>
            </a:r>
            <a:r>
              <a:rPr lang="en-US" sz="1600" kern="0" dirty="0">
                <a:effectLst/>
                <a:latin typeface="Times New Roman" panose="02020603050405020304" pitchFamily="18" charset="0"/>
                <a:ea typeface="Times New Roman" panose="02020603050405020304" pitchFamily="18" charset="0"/>
              </a:rPr>
              <a:t>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748578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11F0A9-55CE-D06A-D5B6-E571A0B78F5E}"/>
              </a:ext>
            </a:extLst>
          </p:cNvPr>
          <p:cNvSpPr txBox="1"/>
          <p:nvPr/>
        </p:nvSpPr>
        <p:spPr>
          <a:xfrm>
            <a:off x="1972235" y="-214142"/>
            <a:ext cx="7177780" cy="4942443"/>
          </a:xfrm>
          <a:prstGeom prst="rect">
            <a:avLst/>
          </a:prstGeom>
          <a:noFill/>
        </p:spPr>
        <p:txBody>
          <a:bodyPr wrap="square">
            <a:spAutoFit/>
          </a:bodyPr>
          <a:lstStyle/>
          <a:p>
            <a:pPr marL="2114550" marR="0" indent="-285750">
              <a:lnSpc>
                <a:spcPct val="200000"/>
              </a:lnSpc>
              <a:spcBef>
                <a:spcPts val="0"/>
              </a:spcBef>
              <a:spcAft>
                <a:spcPts val="0"/>
              </a:spcAft>
              <a:buFont typeface="Wingdings" panose="05000000000000000000" pitchFamily="2" charset="2"/>
              <a:buChar char="Ø"/>
            </a:pPr>
            <a:endParaRPr lang="en-US" sz="1400" dirty="0">
              <a:effectLst/>
              <a:latin typeface="Times New Roman" panose="02020603050405020304" pitchFamily="18" charset="0"/>
              <a:ea typeface="Times New Roman" panose="02020603050405020304" pitchFamily="18" charset="0"/>
            </a:endParaRPr>
          </a:p>
          <a:p>
            <a:pPr marL="285750" marR="0" indent="-285750" algn="ctr">
              <a:lnSpc>
                <a:spcPct val="200000"/>
              </a:lnSpc>
              <a:spcBef>
                <a:spcPts val="0"/>
              </a:spcBef>
              <a:spcAft>
                <a:spcPts val="0"/>
              </a:spcAft>
              <a:buFont typeface="Wingdings" panose="05000000000000000000" pitchFamily="2" charset="2"/>
              <a:buChar char="Ø"/>
            </a:pPr>
            <a:r>
              <a:rPr lang="en-US" b="1" dirty="0">
                <a:effectLst/>
                <a:latin typeface="Times New Roman" panose="02020603050405020304" pitchFamily="18" charset="0"/>
                <a:ea typeface="Times New Roman" panose="02020603050405020304" pitchFamily="18" charset="0"/>
              </a:rPr>
              <a:t>Blending Interactive Scaffoldings Among </a:t>
            </a:r>
            <a:r>
              <a:rPr lang="en-US" b="1" dirty="0">
                <a:latin typeface="Times New Roman" panose="02020603050405020304" pitchFamily="18" charset="0"/>
                <a:ea typeface="Times New Roman" panose="02020603050405020304" pitchFamily="18" charset="0"/>
              </a:rPr>
              <a:t>Policies</a:t>
            </a:r>
            <a:r>
              <a:rPr lang="en-US" b="1" dirty="0">
                <a:effectLst/>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(continued)</a:t>
            </a:r>
          </a:p>
          <a:p>
            <a:pPr marR="0">
              <a:lnSpc>
                <a:spcPct val="200000"/>
              </a:lnSpc>
              <a:spcBef>
                <a:spcPts val="0"/>
              </a:spcBef>
              <a:spcAft>
                <a:spcPts val="0"/>
              </a:spcAft>
            </a:pPr>
            <a:r>
              <a:rPr lang="en-US" sz="1600" dirty="0">
                <a:effectLst/>
                <a:latin typeface="Times New Roman" panose="02020603050405020304" pitchFamily="18" charset="0"/>
                <a:ea typeface="Times New Roman" panose="02020603050405020304" pitchFamily="18" charset="0"/>
              </a:rPr>
              <a:t>d) associate dean and dean refusal to include HBCU senior professor (who had been PI or Co-PI with $12 million grants) and ended subsequent National Science Foundation (NSF) grant early despite Federal government stating no </a:t>
            </a:r>
            <a:r>
              <a:rPr lang="en-US" sz="1600" b="1" i="1" dirty="0">
                <a:effectLst/>
                <a:latin typeface="Times New Roman" panose="02020603050405020304" pitchFamily="18" charset="0"/>
                <a:ea typeface="Times New Roman" panose="02020603050405020304" pitchFamily="18" charset="0"/>
              </a:rPr>
              <a:t>de jure </a:t>
            </a:r>
            <a:r>
              <a:rPr lang="en-US" sz="1600" dirty="0">
                <a:effectLst/>
                <a:latin typeface="Times New Roman" panose="02020603050405020304" pitchFamily="18" charset="0"/>
                <a:ea typeface="Times New Roman" panose="02020603050405020304" pitchFamily="18" charset="0"/>
              </a:rPr>
              <a:t>policy violations, i.e., </a:t>
            </a:r>
            <a:r>
              <a:rPr lang="en-US" sz="1600" b="1" i="1" dirty="0">
                <a:effectLst/>
                <a:latin typeface="Times New Roman" panose="02020603050405020304" pitchFamily="18" charset="0"/>
                <a:ea typeface="Times New Roman" panose="02020603050405020304" pitchFamily="18" charset="0"/>
              </a:rPr>
              <a:t>back stage</a:t>
            </a:r>
            <a:r>
              <a:rPr lang="en-US" sz="1600" dirty="0">
                <a:effectLst/>
                <a:latin typeface="Times New Roman" panose="02020603050405020304" pitchFamily="18" charset="0"/>
                <a:ea typeface="Times New Roman" panose="02020603050405020304" pitchFamily="18" charset="0"/>
              </a:rPr>
              <a:t> and </a:t>
            </a:r>
            <a:r>
              <a:rPr lang="en-US" sz="1600" i="1" dirty="0">
                <a:effectLst/>
                <a:latin typeface="Times New Roman" panose="02020603050405020304" pitchFamily="18" charset="0"/>
                <a:ea typeface="Times New Roman" panose="02020603050405020304" pitchFamily="18" charset="0"/>
              </a:rPr>
              <a:t>d</a:t>
            </a:r>
            <a:r>
              <a:rPr lang="en-US" sz="1600" b="1" i="1" dirty="0">
                <a:effectLst/>
                <a:latin typeface="Times New Roman" panose="02020603050405020304" pitchFamily="18" charset="0"/>
                <a:ea typeface="Times New Roman" panose="02020603050405020304" pitchFamily="18" charset="0"/>
              </a:rPr>
              <a:t>e </a:t>
            </a:r>
            <a:r>
              <a:rPr lang="en-US" sz="1600" b="1" i="1" kern="0" dirty="0">
                <a:effectLst/>
                <a:latin typeface="Times New Roman" panose="02020603050405020304" pitchFamily="18" charset="0"/>
                <a:ea typeface="Times New Roman" panose="02020603050405020304" pitchFamily="18" charset="0"/>
              </a:rPr>
              <a:t>facto</a:t>
            </a:r>
            <a:r>
              <a:rPr lang="en-US" sz="1600" kern="0" dirty="0">
                <a:effectLst/>
                <a:latin typeface="Times New Roman" panose="02020603050405020304" pitchFamily="18" charset="0"/>
                <a:ea typeface="Times New Roman" panose="02020603050405020304" pitchFamily="18" charset="0"/>
              </a:rPr>
              <a:t> rationales</a:t>
            </a:r>
            <a:r>
              <a:rPr lang="en-US" sz="1600" kern="0" dirty="0">
                <a:latin typeface="Times New Roman" panose="02020603050405020304" pitchFamily="18" charset="0"/>
                <a:ea typeface="Times New Roman" panose="02020603050405020304" pitchFamily="18" charset="0"/>
              </a:rPr>
              <a:t>;</a:t>
            </a:r>
            <a:r>
              <a:rPr lang="en-US" sz="1600" kern="0" dirty="0">
                <a:effectLst/>
                <a:latin typeface="Times New Roman" panose="02020603050405020304" pitchFamily="18" charset="0"/>
                <a:ea typeface="Times New Roman" panose="02020603050405020304" pitchFamily="18" charset="0"/>
              </a:rPr>
              <a:t>  </a:t>
            </a:r>
            <a:r>
              <a:rPr lang="en-US" sz="1600" kern="0" dirty="0">
                <a:latin typeface="Times New Roman" panose="02020603050405020304" pitchFamily="18" charset="0"/>
                <a:ea typeface="Times New Roman" panose="02020603050405020304" pitchFamily="18" charset="0"/>
              </a:rPr>
              <a:t>e</a:t>
            </a:r>
            <a:r>
              <a:rPr lang="en-US" sz="1600" kern="0" dirty="0">
                <a:effectLst/>
                <a:latin typeface="Times New Roman" panose="02020603050405020304" pitchFamily="18" charset="0"/>
                <a:ea typeface="Times New Roman" panose="02020603050405020304" pitchFamily="18" charset="0"/>
              </a:rPr>
              <a:t>) </a:t>
            </a:r>
            <a:r>
              <a:rPr lang="en-US" sz="1600" b="1" kern="0" dirty="0">
                <a:effectLst/>
                <a:latin typeface="Times New Roman" panose="02020603050405020304" pitchFamily="18" charset="0"/>
                <a:ea typeface="Times New Roman" panose="02020603050405020304" pitchFamily="18" charset="0"/>
              </a:rPr>
              <a:t>myth of</a:t>
            </a:r>
            <a:r>
              <a:rPr lang="en-US" sz="1600" b="1" kern="0" dirty="0">
                <a:latin typeface="Times New Roman" panose="02020603050405020304" pitchFamily="18" charset="0"/>
                <a:ea typeface="Times New Roman" panose="02020603050405020304" pitchFamily="18" charset="0"/>
              </a:rPr>
              <a:t> Blacks </a:t>
            </a:r>
            <a:r>
              <a:rPr lang="en-US" sz="1600" b="1" kern="0" dirty="0">
                <a:effectLst/>
                <a:latin typeface="Times New Roman" panose="02020603050405020304" pitchFamily="18" charset="0"/>
                <a:ea typeface="Times New Roman" panose="02020603050405020304" pitchFamily="18" charset="0"/>
              </a:rPr>
              <a:t> needing to be twice as good to be considered equal to European Americans, i.e., back stage professional jealousy and racism, thus sent assistant and associate professors women of color </a:t>
            </a:r>
            <a:r>
              <a:rPr lang="en-US" sz="1600" b="1" kern="0" dirty="0">
                <a:latin typeface="Times New Roman" panose="02020603050405020304" pitchFamily="18" charset="0"/>
                <a:ea typeface="Times New Roman" panose="02020603050405020304" pitchFamily="18" charset="0"/>
              </a:rPr>
              <a:t>without notable </a:t>
            </a:r>
            <a:r>
              <a:rPr lang="en-US" sz="1600" b="1" kern="0" dirty="0">
                <a:effectLst/>
                <a:latin typeface="Times New Roman" panose="02020603050405020304" pitchFamily="18" charset="0"/>
                <a:ea typeface="Times New Roman" panose="02020603050405020304" pitchFamily="18" charset="0"/>
              </a:rPr>
              <a:t>international expertise to explore overseas initiatives, instead of Black full professors</a:t>
            </a:r>
            <a:endParaRPr lang="en-US" sz="1600" dirty="0"/>
          </a:p>
        </p:txBody>
      </p:sp>
    </p:spTree>
    <p:extLst>
      <p:ext uri="{BB962C8B-B14F-4D97-AF65-F5344CB8AC3E}">
        <p14:creationId xmlns:p14="http://schemas.microsoft.com/office/powerpoint/2010/main" val="7064319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55C49F-D672-A815-9E63-F3A79DC2F4F6}"/>
              </a:ext>
            </a:extLst>
          </p:cNvPr>
          <p:cNvSpPr txBox="1"/>
          <p:nvPr/>
        </p:nvSpPr>
        <p:spPr>
          <a:xfrm>
            <a:off x="1497106" y="382207"/>
            <a:ext cx="7652909" cy="4018151"/>
          </a:xfrm>
          <a:prstGeom prst="rect">
            <a:avLst/>
          </a:prstGeom>
          <a:noFill/>
        </p:spPr>
        <p:txBody>
          <a:bodyPr wrap="square">
            <a:spAutoFit/>
          </a:bodyPr>
          <a:lstStyle/>
          <a:p>
            <a:pPr marL="0" marR="0" algn="ctr">
              <a:lnSpc>
                <a:spcPct val="200000"/>
              </a:lnSpc>
              <a:spcBef>
                <a:spcPts val="0"/>
              </a:spcBef>
              <a:spcAft>
                <a:spcPts val="0"/>
              </a:spcAft>
            </a:pPr>
            <a:r>
              <a:rPr lang="en-US" b="1" dirty="0">
                <a:effectLst/>
                <a:latin typeface="Times New Roman" panose="02020603050405020304" pitchFamily="18" charset="0"/>
                <a:ea typeface="Times New Roman" panose="02020603050405020304" pitchFamily="18" charset="0"/>
              </a:rPr>
              <a:t>Blending Interactive Scaffoldings Among </a:t>
            </a:r>
            <a:r>
              <a:rPr lang="en-US" b="1" dirty="0">
                <a:latin typeface="Times New Roman" panose="02020603050405020304" pitchFamily="18" charset="0"/>
                <a:ea typeface="Times New Roman" panose="02020603050405020304" pitchFamily="18" charset="0"/>
              </a:rPr>
              <a:t>Policies</a:t>
            </a:r>
            <a:r>
              <a:rPr lang="en-US" b="1" dirty="0">
                <a:effectLst/>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(continued)</a:t>
            </a:r>
          </a:p>
          <a:p>
            <a:pPr marR="0">
              <a:lnSpc>
                <a:spcPct val="200000"/>
              </a:lnSpc>
              <a:spcBef>
                <a:spcPts val="0"/>
              </a:spcBef>
              <a:spcAft>
                <a:spcPts val="0"/>
              </a:spcAft>
            </a:pPr>
            <a:r>
              <a:rPr lang="en-US" sz="1600" dirty="0">
                <a:latin typeface="Times New Roman" panose="02020603050405020304" pitchFamily="18" charset="0"/>
                <a:ea typeface="Times New Roman" panose="02020603050405020304" pitchFamily="18" charset="0"/>
              </a:rPr>
              <a:t>f</a:t>
            </a:r>
            <a:r>
              <a:rPr lang="en-US" sz="1600" dirty="0">
                <a:effectLst/>
                <a:latin typeface="Times New Roman" panose="02020603050405020304" pitchFamily="18" charset="0"/>
                <a:ea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rPr>
              <a:t>v</a:t>
            </a:r>
            <a:r>
              <a:rPr lang="en-US" sz="1600" dirty="0">
                <a:effectLst/>
                <a:latin typeface="Times New Roman" panose="02020603050405020304" pitchFamily="18" charset="0"/>
                <a:ea typeface="Times New Roman" panose="02020603050405020304" pitchFamily="18" charset="0"/>
              </a:rPr>
              <a:t>oiced claimed of jealousy to bi-racial Black/White PhD research  assistant of jealousy since he was assigned to a domestic and international National Science Foundation grant – similar statements to Black PI, i.e., </a:t>
            </a:r>
            <a:r>
              <a:rPr lang="en-US" sz="1600" b="1" i="1" dirty="0">
                <a:effectLst/>
                <a:latin typeface="Times New Roman" panose="02020603050405020304" pitchFamily="18" charset="0"/>
                <a:ea typeface="Times New Roman" panose="02020603050405020304" pitchFamily="18" charset="0"/>
              </a:rPr>
              <a:t>front stage</a:t>
            </a:r>
            <a:r>
              <a:rPr lang="en-US" sz="1600" dirty="0">
                <a:effectLst/>
                <a:latin typeface="Times New Roman" panose="02020603050405020304" pitchFamily="18" charset="0"/>
                <a:ea typeface="Times New Roman" panose="02020603050405020304" pitchFamily="18" charset="0"/>
              </a:rPr>
              <a:t> and </a:t>
            </a:r>
            <a:r>
              <a:rPr lang="en-US" sz="1600" b="1" i="1" dirty="0">
                <a:effectLst/>
                <a:latin typeface="Times New Roman" panose="02020603050405020304" pitchFamily="18" charset="0"/>
                <a:ea typeface="Times New Roman" panose="02020603050405020304" pitchFamily="18" charset="0"/>
              </a:rPr>
              <a:t>de facto</a:t>
            </a:r>
            <a:r>
              <a:rPr lang="en-US" sz="1600" b="1" dirty="0">
                <a:effectLst/>
                <a:latin typeface="Times New Roman" panose="02020603050405020304" pitchFamily="18" charset="0"/>
                <a:ea typeface="Times New Roman" panose="02020603050405020304" pitchFamily="18" charset="0"/>
              </a:rPr>
              <a:t> policies; </a:t>
            </a:r>
            <a:r>
              <a:rPr lang="en-US" sz="1600" dirty="0">
                <a:effectLst/>
                <a:latin typeface="Times New Roman" panose="02020603050405020304" pitchFamily="18" charset="0"/>
                <a:ea typeface="Times New Roman" panose="02020603050405020304" pitchFamily="18" charset="0"/>
              </a:rPr>
              <a:t>g) Black professor criticized for requiring graduate students to read higher education speeches by President Obama, but not those of former  Presidents Bill Clinton and George W. Bush,  h</a:t>
            </a:r>
            <a:r>
              <a:rPr lang="en-US" sz="1600" dirty="0">
                <a:latin typeface="Times New Roman" panose="02020603050405020304" pitchFamily="18" charset="0"/>
                <a:ea typeface="Times New Roman" panose="02020603050405020304" pitchFamily="18" charset="0"/>
              </a:rPr>
              <a:t>)</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absence of Black women full professors with named or endowed chairs in 2022 throughout the university, i.e., </a:t>
            </a:r>
            <a:r>
              <a:rPr lang="en-US" sz="1600" b="1" i="1" dirty="0">
                <a:effectLst/>
                <a:latin typeface="Times New Roman" panose="02020603050405020304" pitchFamily="18" charset="0"/>
                <a:ea typeface="Times New Roman" panose="02020603050405020304" pitchFamily="18" charset="0"/>
              </a:rPr>
              <a:t>back stage de facto</a:t>
            </a:r>
            <a:r>
              <a:rPr lang="en-US" sz="1600" b="1" dirty="0">
                <a:effectLst/>
                <a:latin typeface="Times New Roman" panose="02020603050405020304" pitchFamily="18" charset="0"/>
                <a:ea typeface="Times New Roman" panose="02020603050405020304" pitchFamily="18" charset="0"/>
              </a:rPr>
              <a:t> policies</a:t>
            </a:r>
            <a:r>
              <a:rPr lang="en-US" sz="1600" dirty="0">
                <a:effectLst/>
                <a:latin typeface="Times New Roman" panose="02020603050405020304" pitchFamily="18" charset="0"/>
                <a:ea typeface="Times New Roman" panose="02020603050405020304" pitchFamily="18" charset="0"/>
              </a:rPr>
              <a:t>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285460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CB382B-E2F2-A2B6-BE5D-0799976D117E}"/>
              </a:ext>
            </a:extLst>
          </p:cNvPr>
          <p:cNvSpPr txBox="1"/>
          <p:nvPr/>
        </p:nvSpPr>
        <p:spPr>
          <a:xfrm>
            <a:off x="1775012" y="936205"/>
            <a:ext cx="7375003" cy="4079707"/>
          </a:xfrm>
          <a:prstGeom prst="rect">
            <a:avLst/>
          </a:prstGeom>
          <a:noFill/>
        </p:spPr>
        <p:txBody>
          <a:bodyPr wrap="square">
            <a:spAutoFit/>
          </a:bodyPr>
          <a:lstStyle/>
          <a:p>
            <a:pPr marL="0" marR="0" algn="ctr">
              <a:lnSpc>
                <a:spcPct val="200000"/>
              </a:lnSpc>
              <a:spcBef>
                <a:spcPts val="0"/>
              </a:spcBef>
              <a:spcAft>
                <a:spcPts val="0"/>
              </a:spcAft>
            </a:pPr>
            <a:r>
              <a:rPr lang="en-US" sz="1800" b="1" i="0" dirty="0">
                <a:solidFill>
                  <a:srgbClr val="7030A0"/>
                </a:solidFill>
                <a:effectLst/>
                <a:latin typeface="Arial" panose="020B0604020202020204" pitchFamily="34" charset="0"/>
                <a:ea typeface="Arial" panose="020B0604020202020204" pitchFamily="34" charset="0"/>
              </a:rPr>
              <a:t>Synthesis of Frameworks and Qualitative Articulations </a:t>
            </a:r>
            <a:endParaRPr lang="en-US" sz="1200" dirty="0">
              <a:effectLst/>
              <a:latin typeface="Arial" panose="020B0604020202020204" pitchFamily="34" charset="0"/>
              <a:ea typeface="Arial" panose="020B0604020202020204" pitchFamily="34" charset="0"/>
            </a:endParaRPr>
          </a:p>
          <a:p>
            <a:pPr marL="0" marR="0" algn="ctr">
              <a:lnSpc>
                <a:spcPct val="200000"/>
              </a:lnSpc>
              <a:spcBef>
                <a:spcPts val="0"/>
              </a:spcBef>
              <a:spcAft>
                <a:spcPts val="0"/>
              </a:spcAft>
            </a:pPr>
            <a:r>
              <a:rPr lang="en-US" sz="1800" b="1" i="0" dirty="0">
                <a:solidFill>
                  <a:srgbClr val="7030A0"/>
                </a:solidFill>
                <a:effectLst/>
                <a:latin typeface="Arial" panose="020B0604020202020204" pitchFamily="34" charset="0"/>
                <a:ea typeface="Arial" panose="020B0604020202020204" pitchFamily="34" charset="0"/>
              </a:rPr>
              <a:t>vis á vis Black Women Presidents and Professors</a:t>
            </a:r>
            <a:endParaRPr lang="en-US" sz="12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solidFill>
                  <a:srgbClr val="000000"/>
                </a:solidFill>
                <a:effectLst/>
                <a:latin typeface="Times New Roman" panose="02020603050405020304" pitchFamily="18" charset="0"/>
                <a:ea typeface="Times New Roman" panose="02020603050405020304" pitchFamily="18" charset="0"/>
              </a:rPr>
              <a:t>Understanding</a:t>
            </a:r>
            <a:r>
              <a:rPr lang="en-US" sz="1600" dirty="0">
                <a:solidFill>
                  <a:srgbClr val="7030A0"/>
                </a:solidFill>
                <a:effectLst/>
                <a:latin typeface="Times New Roman" panose="02020603050405020304" pitchFamily="18" charset="0"/>
                <a:ea typeface="Times New Roman" panose="02020603050405020304" pitchFamily="18" charset="0"/>
              </a:rPr>
              <a:t> </a:t>
            </a:r>
            <a:r>
              <a:rPr lang="en-US" sz="1600" dirty="0">
                <a:solidFill>
                  <a:srgbClr val="000000"/>
                </a:solidFill>
                <a:effectLst/>
                <a:latin typeface="Times New Roman" panose="02020603050405020304" pitchFamily="18" charset="0"/>
                <a:ea typeface="Times New Roman" panose="02020603050405020304" pitchFamily="18" charset="0"/>
              </a:rPr>
              <a:t>descriptive statistics vis á vis conceptual frameworks from multiple disciplines</a:t>
            </a:r>
            <a:endParaRPr lang="en-US" sz="16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solidFill>
                  <a:srgbClr val="000000"/>
                </a:solidFill>
                <a:effectLst/>
                <a:latin typeface="Times New Roman" panose="02020603050405020304" pitchFamily="18" charset="0"/>
                <a:ea typeface="Times New Roman" panose="02020603050405020304" pitchFamily="18" charset="0"/>
              </a:rPr>
              <a:t>Integrating conceptual frameworks, particularly those of </a:t>
            </a:r>
            <a:r>
              <a:rPr lang="en-US" sz="1600" b="1" dirty="0">
                <a:solidFill>
                  <a:srgbClr val="000000"/>
                </a:solidFill>
                <a:effectLst/>
                <a:latin typeface="Times New Roman" panose="02020603050405020304" pitchFamily="18" charset="0"/>
                <a:ea typeface="Times New Roman" panose="02020603050405020304" pitchFamily="18" charset="0"/>
              </a:rPr>
              <a:t>front stage, </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b="1" dirty="0">
                <a:solidFill>
                  <a:srgbClr val="000000"/>
                </a:solidFill>
                <a:effectLst/>
                <a:latin typeface="Times New Roman" panose="02020603050405020304" pitchFamily="18" charset="0"/>
                <a:ea typeface="Times New Roman" panose="02020603050405020304" pitchFamily="18" charset="0"/>
              </a:rPr>
              <a:t>back stage  and, averted gaze </a:t>
            </a:r>
            <a:r>
              <a:rPr lang="en-US" sz="1600" dirty="0">
                <a:solidFill>
                  <a:srgbClr val="000000"/>
                </a:solidFill>
                <a:effectLst/>
                <a:latin typeface="Times New Roman" panose="02020603050405020304" pitchFamily="18" charset="0"/>
                <a:ea typeface="Times New Roman" panose="02020603050405020304" pitchFamily="18" charset="0"/>
              </a:rPr>
              <a:t>realities, in various environments – especially those beyond single endeavors, e.g., Harvard and Columbia University presidents’ interactions with internal and external audiences</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37226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2AB805-5282-C791-4D8C-7BB32985BC59}"/>
              </a:ext>
            </a:extLst>
          </p:cNvPr>
          <p:cNvSpPr txBox="1"/>
          <p:nvPr/>
        </p:nvSpPr>
        <p:spPr>
          <a:xfrm>
            <a:off x="1568824" y="210064"/>
            <a:ext cx="7204673" cy="5894434"/>
          </a:xfrm>
          <a:prstGeom prst="rect">
            <a:avLst/>
          </a:prstGeom>
          <a:noFill/>
        </p:spPr>
        <p:txBody>
          <a:bodyPr wrap="square">
            <a:spAutoFit/>
          </a:bodyPr>
          <a:lstStyle/>
          <a:p>
            <a:pPr marL="0" marR="0" algn="ctr">
              <a:lnSpc>
                <a:spcPct val="200000"/>
              </a:lnSpc>
              <a:spcBef>
                <a:spcPts val="0"/>
              </a:spcBef>
              <a:spcAft>
                <a:spcPts val="0"/>
              </a:spcAft>
            </a:pPr>
            <a:r>
              <a:rPr lang="en-US" b="1" i="0" dirty="0">
                <a:solidFill>
                  <a:srgbClr val="7030A0"/>
                </a:solidFill>
                <a:effectLst/>
                <a:latin typeface="Arial" panose="020B0604020202020204" pitchFamily="34" charset="0"/>
                <a:ea typeface="Arial" panose="020B0604020202020204" pitchFamily="34" charset="0"/>
              </a:rPr>
              <a:t>Synthesis of Frameworks and Qualitative Articulations </a:t>
            </a:r>
            <a:endParaRPr lang="en-US" dirty="0">
              <a:effectLst/>
              <a:latin typeface="Arial" panose="020B0604020202020204" pitchFamily="34" charset="0"/>
              <a:ea typeface="Arial" panose="020B0604020202020204" pitchFamily="34" charset="0"/>
            </a:endParaRPr>
          </a:p>
          <a:p>
            <a:pPr marL="0" marR="0" algn="ctr">
              <a:lnSpc>
                <a:spcPct val="200000"/>
              </a:lnSpc>
              <a:spcBef>
                <a:spcPts val="0"/>
              </a:spcBef>
              <a:spcAft>
                <a:spcPts val="0"/>
              </a:spcAft>
            </a:pPr>
            <a:r>
              <a:rPr lang="en-US" b="1" i="0" dirty="0">
                <a:solidFill>
                  <a:srgbClr val="7030A0"/>
                </a:solidFill>
                <a:effectLst/>
                <a:latin typeface="Arial" panose="020B0604020202020204" pitchFamily="34" charset="0"/>
                <a:ea typeface="Arial" panose="020B0604020202020204" pitchFamily="34" charset="0"/>
              </a:rPr>
              <a:t>vis á vis Black Women Presidents and Professors </a:t>
            </a:r>
            <a:r>
              <a:rPr lang="en-US" sz="1600" b="1" i="0" dirty="0">
                <a:solidFill>
                  <a:srgbClr val="7030A0"/>
                </a:solidFill>
                <a:effectLst/>
                <a:latin typeface="Arial" panose="020B0604020202020204" pitchFamily="34" charset="0"/>
                <a:ea typeface="Arial" panose="020B0604020202020204" pitchFamily="34" charset="0"/>
              </a:rPr>
              <a:t>(continued) </a:t>
            </a:r>
          </a:p>
          <a:p>
            <a:pPr marL="342900" marR="0" lvl="0" indent="-342900">
              <a:lnSpc>
                <a:spcPct val="200000"/>
              </a:lnSpc>
              <a:spcBef>
                <a:spcPts val="0"/>
              </a:spcBef>
              <a:spcAft>
                <a:spcPts val="0"/>
              </a:spcAft>
              <a:buFont typeface="Wingdings" panose="05000000000000000000" pitchFamily="2" charset="2"/>
              <a:buChar char=""/>
            </a:pPr>
            <a:r>
              <a:rPr lang="en-US" sz="1600" dirty="0">
                <a:solidFill>
                  <a:srgbClr val="000000"/>
                </a:solidFill>
                <a:effectLst/>
                <a:latin typeface="Times New Roman" panose="02020603050405020304" pitchFamily="18" charset="0"/>
                <a:ea typeface="Times New Roman" panose="02020603050405020304" pitchFamily="18" charset="0"/>
              </a:rPr>
              <a:t>Recognizing that averted gazes enable both positive and challenging onsite matters to enhance conditions or elude equitable solutions  </a:t>
            </a:r>
            <a:endParaRPr lang="en-US" sz="16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solidFill>
                  <a:srgbClr val="000000"/>
                </a:solidFill>
                <a:effectLst/>
                <a:latin typeface="Times New Roman" panose="02020603050405020304" pitchFamily="18" charset="0"/>
                <a:ea typeface="Times New Roman" panose="02020603050405020304" pitchFamily="18" charset="0"/>
              </a:rPr>
              <a:t>Anticipating  opportunities and </a:t>
            </a:r>
            <a:r>
              <a:rPr lang="en-US" sz="1600" dirty="0">
                <a:solidFill>
                  <a:srgbClr val="000000"/>
                </a:solidFill>
                <a:latin typeface="Times New Roman" panose="02020603050405020304" pitchFamily="18" charset="0"/>
                <a:ea typeface="Times New Roman" panose="02020603050405020304" pitchFamily="18" charset="0"/>
              </a:rPr>
              <a:t>adversities</a:t>
            </a:r>
            <a:r>
              <a:rPr lang="en-US" sz="1600" dirty="0">
                <a:solidFill>
                  <a:srgbClr val="000000"/>
                </a:solidFill>
                <a:effectLst/>
                <a:latin typeface="Times New Roman" panose="02020603050405020304" pitchFamily="18" charset="0"/>
                <a:ea typeface="Times New Roman" panose="02020603050405020304" pitchFamily="18" charset="0"/>
              </a:rPr>
              <a:t> throughout professional communications</a:t>
            </a:r>
            <a:r>
              <a:rPr lang="en-US" sz="1600" dirty="0">
                <a:solidFill>
                  <a:srgbClr val="000000"/>
                </a:solidFill>
                <a:latin typeface="Times New Roman" panose="02020603050405020304" pitchFamily="18" charset="0"/>
                <a:ea typeface="Times New Roman" panose="02020603050405020304" pitchFamily="18" charset="0"/>
              </a:rPr>
              <a:t> </a:t>
            </a:r>
            <a:r>
              <a:rPr lang="en-US" sz="1600" dirty="0">
                <a:solidFill>
                  <a:srgbClr val="000000"/>
                </a:solidFill>
                <a:effectLst/>
                <a:latin typeface="Times New Roman" panose="02020603050405020304" pitchFamily="18" charset="0"/>
                <a:ea typeface="Times New Roman" panose="02020603050405020304" pitchFamily="18" charset="0"/>
              </a:rPr>
              <a:t>in political and non-work situations</a:t>
            </a:r>
            <a:endParaRPr lang="en-US" sz="16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r>
              <a:rPr lang="en-US" sz="1600" dirty="0">
                <a:solidFill>
                  <a:srgbClr val="000000"/>
                </a:solidFill>
                <a:effectLst/>
                <a:latin typeface="Times New Roman" panose="02020603050405020304" pitchFamily="18" charset="0"/>
                <a:ea typeface="Times New Roman" panose="02020603050405020304" pitchFamily="18" charset="0"/>
              </a:rPr>
              <a:t>Acknowledging that many conditions are beyond individual’s and/or group</a:t>
            </a:r>
            <a:r>
              <a:rPr lang="en-US" sz="1600" dirty="0">
                <a:solidFill>
                  <a:srgbClr val="000000"/>
                </a:solidFill>
                <a:latin typeface="Times New Roman" panose="02020603050405020304" pitchFamily="18" charset="0"/>
                <a:ea typeface="Times New Roman" panose="02020603050405020304" pitchFamily="18" charset="0"/>
              </a:rPr>
              <a:t>s’</a:t>
            </a:r>
            <a:r>
              <a:rPr lang="en-US" sz="1600" dirty="0">
                <a:solidFill>
                  <a:srgbClr val="000000"/>
                </a:solidFill>
                <a:effectLst/>
                <a:latin typeface="Times New Roman" panose="02020603050405020304" pitchFamily="18" charset="0"/>
                <a:ea typeface="Times New Roman" panose="02020603050405020304" pitchFamily="18" charset="0"/>
              </a:rPr>
              <a:t> ability to address at the time, thus plan alternatives and contingencies in light of realistic goals and landscapes – resilience with authentic goals</a:t>
            </a:r>
            <a:endParaRPr lang="en-US" sz="1600" dirty="0">
              <a:effectLst/>
              <a:latin typeface="Arial" panose="020B0604020202020204" pitchFamily="34" charset="0"/>
              <a:ea typeface="Arial" panose="020B0604020202020204" pitchFamily="34" charset="0"/>
            </a:endParaRPr>
          </a:p>
          <a:p>
            <a:pPr marL="0" marR="0">
              <a:lnSpc>
                <a:spcPct val="200000"/>
              </a:lnSpc>
              <a:spcBef>
                <a:spcPts val="0"/>
              </a:spcBef>
              <a:spcAft>
                <a:spcPts val="0"/>
              </a:spcAft>
            </a:pPr>
            <a:endParaRPr lang="en-US" sz="1100" dirty="0">
              <a:effectLst/>
              <a:latin typeface="Arial" panose="020B0604020202020204" pitchFamily="34" charset="0"/>
              <a:ea typeface="Arial" panose="020B0604020202020204" pitchFamily="34" charset="0"/>
            </a:endParaRPr>
          </a:p>
          <a:p>
            <a:pPr marL="342900" marR="0" lvl="0" indent="-342900">
              <a:lnSpc>
                <a:spcPct val="200000"/>
              </a:lnSpc>
              <a:spcBef>
                <a:spcPts val="0"/>
              </a:spcBef>
              <a:spcAft>
                <a:spcPts val="0"/>
              </a:spcAft>
              <a:buFont typeface="Wingdings" panose="05000000000000000000" pitchFamily="2" charset="2"/>
              <a:buChar char=""/>
            </a:pPr>
            <a:endParaRPr lang="en-US" sz="16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828353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F83B0AA-2660-293E-3D84-A718FAFBF173}"/>
              </a:ext>
            </a:extLst>
          </p:cNvPr>
          <p:cNvSpPr txBox="1"/>
          <p:nvPr/>
        </p:nvSpPr>
        <p:spPr>
          <a:xfrm>
            <a:off x="3050005" y="87896"/>
            <a:ext cx="6100010" cy="5085816"/>
          </a:xfrm>
          <a:prstGeom prst="rect">
            <a:avLst/>
          </a:prstGeom>
          <a:noFill/>
        </p:spPr>
        <p:txBody>
          <a:bodyPr wrap="square">
            <a:spAutoFit/>
          </a:bodyPr>
          <a:lstStyle/>
          <a:p>
            <a:pPr marL="914400" marR="0" algn="r">
              <a:lnSpc>
                <a:spcPct val="150000"/>
              </a:lnSpc>
              <a:spcBef>
                <a:spcPts val="0"/>
              </a:spcBef>
              <a:spcAft>
                <a:spcPts val="0"/>
              </a:spcAft>
            </a:pPr>
            <a:r>
              <a:rPr lang="en-US" sz="1600" b="1" i="0"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“I trust we will all find ways, in this time of intense challenge and controversy, to recommit ourselves to the  </a:t>
            </a:r>
          </a:p>
          <a:p>
            <a:pPr marL="914400" marR="0" algn="r">
              <a:lnSpc>
                <a:spcPct val="150000"/>
              </a:lnSpc>
              <a:spcBef>
                <a:spcPts val="0"/>
              </a:spcBef>
              <a:spcAft>
                <a:spcPts val="0"/>
              </a:spcAft>
            </a:pPr>
            <a:r>
              <a:rPr lang="en-US" sz="1600" b="1" i="0"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 excellence,  the openness, and the independence  </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914400" marR="0" algn="r">
              <a:lnSpc>
                <a:spcPct val="150000"/>
              </a:lnSpc>
              <a:spcBef>
                <a:spcPts val="0"/>
              </a:spcBef>
              <a:spcAft>
                <a:spcPts val="0"/>
              </a:spcAft>
            </a:pPr>
            <a:r>
              <a:rPr lang="en-US" sz="1600" b="1" i="0"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 that are crucial to what our university stands for – and    our capacity to serve the world.” </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914400" marR="0" algn="r">
              <a:lnSpc>
                <a:spcPct val="150000"/>
              </a:lnSpc>
              <a:spcBef>
                <a:spcPts val="0"/>
              </a:spcBef>
              <a:spcAft>
                <a:spcPts val="0"/>
              </a:spcAft>
            </a:pPr>
            <a:r>
              <a:rPr lang="en-US" sz="1600" b="1" i="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1400" b="1" i="0"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(Gay, 2024</a:t>
            </a:r>
            <a:r>
              <a:rPr lang="en-US" sz="1400" i="1"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p>
            <a:pPr marL="914400" marR="0" algn="r">
              <a:lnSpc>
                <a:spcPct val="150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914400" marR="0" algn="ctr">
              <a:lnSpc>
                <a:spcPct val="150000"/>
              </a:lnSpc>
              <a:spcBef>
                <a:spcPts val="0"/>
              </a:spcBef>
              <a:spcAft>
                <a:spcPts val="0"/>
              </a:spcAft>
            </a:pPr>
            <a:r>
              <a:rPr lang="en-US" sz="1400" i="1"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50000"/>
              </a:lnSpc>
              <a:spcBef>
                <a:spcPts val="0"/>
              </a:spcBef>
              <a:spcAft>
                <a:spcPts val="0"/>
              </a:spcAft>
            </a:pPr>
            <a:r>
              <a:rPr lang="en-US" sz="14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a:t>
            </a:r>
            <a:r>
              <a:rPr lang="en-US" sz="16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We believe that Columbia’s role is not to shield</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 individuals from positions that they find </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unwelcome, but instead to create an </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environment where different viewpoints can </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be tested and challenged.”</a:t>
            </a:r>
            <a:endParaRPr lang="en-US" sz="16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50000"/>
              </a:lnSpc>
              <a:spcBef>
                <a:spcPts val="0"/>
              </a:spcBef>
              <a:spcAft>
                <a:spcPts val="0"/>
              </a:spcAft>
            </a:pPr>
            <a:r>
              <a:rPr lang="en-US" sz="1400" b="1" dirty="0">
                <a:solidFill>
                  <a:srgbClr val="7030A0"/>
                </a:solidFill>
                <a:effectLst/>
                <a:latin typeface="Times New Roman" panose="02020603050405020304" pitchFamily="18" charset="0"/>
                <a:ea typeface="Arial" panose="020B0604020202020204" pitchFamily="34" charset="0"/>
                <a:cs typeface="Times New Roman" panose="02020603050405020304" pitchFamily="18" charset="0"/>
              </a:rPr>
              <a:t>Shafik (2024)</a:t>
            </a: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061330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4D66B36-D674-D573-3C36-78CC3EA773B3}"/>
              </a:ext>
            </a:extLst>
          </p:cNvPr>
          <p:cNvSpPr txBox="1"/>
          <p:nvPr/>
        </p:nvSpPr>
        <p:spPr>
          <a:xfrm>
            <a:off x="1346710" y="573952"/>
            <a:ext cx="7564207" cy="5586658"/>
          </a:xfrm>
          <a:prstGeom prst="rect">
            <a:avLst/>
          </a:prstGeom>
          <a:noFill/>
        </p:spPr>
        <p:txBody>
          <a:bodyPr wrap="square">
            <a:spAutoFit/>
          </a:bodyPr>
          <a:lstStyle/>
          <a:p>
            <a:pPr marL="0" marR="0" algn="just">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a:t>
            </a:r>
          </a:p>
          <a:p>
            <a:pPr marL="0" marR="0" algn="just">
              <a:lnSpc>
                <a:spcPct val="150000"/>
              </a:lnSpc>
              <a:spcBef>
                <a:spcPts val="0"/>
              </a:spcBef>
              <a:spcAft>
                <a:spcPts val="0"/>
              </a:spcAft>
            </a:pPr>
            <a:r>
              <a:rPr lang="en-US" sz="1600" b="1" dirty="0">
                <a:solidFill>
                  <a:srgbClr val="7030A0"/>
                </a:solidFill>
                <a:latin typeface="Times New Roman" panose="02020603050405020304" pitchFamily="18" charset="0"/>
                <a:ea typeface="Arial" panose="020B0604020202020204" pitchFamily="34" charset="0"/>
              </a:rPr>
              <a:t>        </a:t>
            </a:r>
            <a:r>
              <a:rPr lang="en-US" sz="1600" b="1" dirty="0">
                <a:solidFill>
                  <a:srgbClr val="7030A0"/>
                </a:solidFill>
                <a:effectLst/>
                <a:latin typeface="Times New Roman" panose="02020603050405020304" pitchFamily="18" charset="0"/>
                <a:ea typeface="Arial" panose="020B0604020202020204" pitchFamily="34" charset="0"/>
              </a:rPr>
              <a:t>Both quotes were presented by the Harvard University President and Columbia University President (respectively) during similar periods when they testified before Congress.  The Harvard president </a:t>
            </a:r>
            <a:r>
              <a:rPr lang="en-US" sz="1600" b="1" dirty="0">
                <a:solidFill>
                  <a:srgbClr val="7030A0"/>
                </a:solidFill>
                <a:latin typeface="Times New Roman" panose="02020603050405020304" pitchFamily="18" charset="0"/>
                <a:ea typeface="Arial" panose="020B0604020202020204" pitchFamily="34" charset="0"/>
              </a:rPr>
              <a:t>soon resigned</a:t>
            </a:r>
            <a:r>
              <a:rPr lang="en-US" sz="1600" b="1" dirty="0">
                <a:solidFill>
                  <a:srgbClr val="7030A0"/>
                </a:solidFill>
                <a:effectLst/>
                <a:latin typeface="Times New Roman" panose="02020603050405020304" pitchFamily="18" charset="0"/>
                <a:ea typeface="Arial" panose="020B0604020202020204" pitchFamily="34" charset="0"/>
              </a:rPr>
              <a:t>, while the </a:t>
            </a:r>
            <a:r>
              <a:rPr lang="en-US" sz="1600" b="1" dirty="0">
                <a:solidFill>
                  <a:srgbClr val="7030A0"/>
                </a:solidFill>
                <a:latin typeface="Times New Roman" panose="02020603050405020304" pitchFamily="18" charset="0"/>
                <a:ea typeface="Arial" panose="020B0604020202020204" pitchFamily="34" charset="0"/>
              </a:rPr>
              <a:t>Columbia president initially retained </a:t>
            </a:r>
            <a:r>
              <a:rPr lang="en-US" sz="1600" b="1" dirty="0">
                <a:solidFill>
                  <a:srgbClr val="7030A0"/>
                </a:solidFill>
                <a:effectLst/>
                <a:latin typeface="Times New Roman" panose="02020603050405020304" pitchFamily="18" charset="0"/>
                <a:ea typeface="Arial" panose="020B0604020202020204" pitchFamily="34" charset="0"/>
              </a:rPr>
              <a:t>her presidency. Months later the Columbia president resigned and returned to England and became positioned in the newly elected Labor Party</a:t>
            </a:r>
            <a:r>
              <a:rPr lang="en-US" sz="1600" b="1" dirty="0">
                <a:solidFill>
                  <a:srgbClr val="7030A0"/>
                </a:solidFill>
                <a:latin typeface="Times New Roman" panose="02020603050405020304" pitchFamily="18" charset="0"/>
                <a:ea typeface="Arial" panose="020B0604020202020204" pitchFamily="34" charset="0"/>
              </a:rPr>
              <a:t> Foreign Secretary/</a:t>
            </a:r>
            <a:r>
              <a:rPr lang="en-US" sz="1600" b="1" dirty="0">
                <a:solidFill>
                  <a:srgbClr val="7030A0"/>
                </a:solidFill>
                <a:effectLst/>
                <a:latin typeface="Times New Roman" panose="02020603050405020304" pitchFamily="18" charset="0"/>
                <a:ea typeface="Arial" panose="020B0604020202020204" pitchFamily="34" charset="0"/>
              </a:rPr>
              <a:t>Minister of Foreign Affairs. Domestic and geopolitical concerns may both have been at play, thereby illustrating how contexts change within weeks – or even years later.  [4]</a:t>
            </a:r>
          </a:p>
          <a:p>
            <a:pPr marL="0" marR="0" algn="just">
              <a:lnSpc>
                <a:spcPct val="150000"/>
              </a:lnSpc>
              <a:spcBef>
                <a:spcPts val="0"/>
              </a:spcBef>
              <a:spcAft>
                <a:spcPts val="0"/>
              </a:spcAft>
            </a:pPr>
            <a:r>
              <a:rPr lang="en-US" sz="1600" b="1" dirty="0">
                <a:solidFill>
                  <a:srgbClr val="7030A0"/>
                </a:solidFill>
                <a:effectLst/>
                <a:latin typeface="Times New Roman" panose="02020603050405020304" pitchFamily="18" charset="0"/>
                <a:ea typeface="Arial" panose="020B0604020202020204" pitchFamily="34" charset="0"/>
              </a:rPr>
              <a:t>      Mary Frances Early was physically threatened, ridiculed (and even </a:t>
            </a:r>
            <a:r>
              <a:rPr lang="en-US" sz="1600" b="1" dirty="0">
                <a:solidFill>
                  <a:srgbClr val="7030A0"/>
                </a:solidFill>
                <a:latin typeface="Times New Roman" panose="02020603050405020304" pitchFamily="18" charset="0"/>
                <a:ea typeface="Arial" panose="020B0604020202020204" pitchFamily="34" charset="0"/>
              </a:rPr>
              <a:t>queried </a:t>
            </a:r>
            <a:r>
              <a:rPr lang="en-US" sz="1600" b="1" dirty="0">
                <a:solidFill>
                  <a:srgbClr val="7030A0"/>
                </a:solidFill>
                <a:effectLst/>
                <a:latin typeface="Times New Roman" panose="02020603050405020304" pitchFamily="18" charset="0"/>
                <a:ea typeface="Arial" panose="020B0604020202020204" pitchFamily="34" charset="0"/>
              </a:rPr>
              <a:t>if she had been a “lady of the evening/night”) and ostracized before and after she entered the University of Georgia</a:t>
            </a:r>
            <a:r>
              <a:rPr lang="en-US" sz="1600" b="1" dirty="0">
                <a:solidFill>
                  <a:srgbClr val="7030A0"/>
                </a:solidFill>
                <a:latin typeface="Times New Roman" panose="02020603050405020304" pitchFamily="18" charset="0"/>
                <a:ea typeface="Arial" panose="020B0604020202020204" pitchFamily="34" charset="0"/>
              </a:rPr>
              <a:t>.  Half a century later, the </a:t>
            </a:r>
            <a:r>
              <a:rPr lang="en-US" sz="1600" b="1" dirty="0">
                <a:solidFill>
                  <a:srgbClr val="7030A0"/>
                </a:solidFill>
                <a:effectLst/>
                <a:latin typeface="Times New Roman" panose="02020603050405020304" pitchFamily="18" charset="0"/>
                <a:ea typeface="Arial" panose="020B0604020202020204" pitchFamily="34" charset="0"/>
              </a:rPr>
              <a:t>College of Education was renamed the Mary Frances Early College of Education – in view of her extraordinary reliance and contributions throughout Georgia and elsewhere.</a:t>
            </a:r>
            <a:r>
              <a:rPr lang="en-US" sz="1600" b="1" dirty="0">
                <a:solidFill>
                  <a:srgbClr val="7030A0"/>
                </a:solidFill>
                <a:latin typeface="Times New Roman" panose="02020603050405020304" pitchFamily="18" charset="0"/>
                <a:ea typeface="Arial" panose="020B0604020202020204" pitchFamily="34" charset="0"/>
              </a:rPr>
              <a:t> </a:t>
            </a:r>
            <a:r>
              <a:rPr lang="en-US" sz="1600" b="1" dirty="0">
                <a:solidFill>
                  <a:srgbClr val="7030A0"/>
                </a:solidFill>
                <a:effectLst/>
                <a:latin typeface="Times New Roman" panose="02020603050405020304" pitchFamily="18" charset="0"/>
                <a:ea typeface="Arial" panose="020B0604020202020204" pitchFamily="34" charset="0"/>
              </a:rPr>
              <a:t> </a:t>
            </a:r>
          </a:p>
          <a:p>
            <a:pPr marL="0" marR="0" algn="just">
              <a:lnSpc>
                <a:spcPct val="150000"/>
              </a:lnSpc>
              <a:spcBef>
                <a:spcPts val="0"/>
              </a:spcBef>
              <a:spcAft>
                <a:spcPts val="0"/>
              </a:spcAft>
            </a:pP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8163510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68EB44-1910-48E1-3583-AF58B2AE5AF6}"/>
              </a:ext>
            </a:extLst>
          </p:cNvPr>
          <p:cNvSpPr txBox="1"/>
          <p:nvPr/>
        </p:nvSpPr>
        <p:spPr>
          <a:xfrm>
            <a:off x="268940" y="-227450"/>
            <a:ext cx="8675594" cy="6273128"/>
          </a:xfrm>
          <a:prstGeom prst="rect">
            <a:avLst/>
          </a:prstGeom>
          <a:noFill/>
        </p:spPr>
        <p:txBody>
          <a:bodyPr wrap="square">
            <a:spAutoFit/>
          </a:bodyPr>
          <a:lstStyle/>
          <a:p>
            <a:pPr marL="0" marR="0" algn="ctr">
              <a:lnSpc>
                <a:spcPct val="107000"/>
              </a:lnSpc>
              <a:spcBef>
                <a:spcPts val="0"/>
              </a:spcBef>
              <a:spcAft>
                <a:spcPts val="800"/>
              </a:spcAft>
            </a:pPr>
            <a:endParaRPr lang="en-US" sz="1800" b="1"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endParaRPr lang="en-US" b="1" kern="100" dirty="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End Notes</a:t>
            </a:r>
            <a:endParaRPr lang="en-US" sz="1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  The central Presidential Office of the University of California system provides university-wide demographic faculty and budgetary information, but not indepth data on specific campuses.   Instead,  researchers are directed to offices at the several University of California sites, where consistent comparable information is not always evident.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[2]  The central Chancellor Office of the California State University provides system-wide demographic and faculty budgetary information, in more detailed data than the University of California Presidential Office.  Hence, there is a difference between the two systems in available data.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  The British Higher Education Statistics Agency (HESA) central office has collected data from higher education institutions throughout the United Kingdom.  However, there are not extensive open-source free data, comparable to the American Department of Education – National Center for Education Statistics (NCES).  It is somewhat analogous to the collection manner of the University of California system office.   </a:t>
            </a:r>
          </a:p>
          <a:p>
            <a:pPr marL="0" marR="0">
              <a:lnSpc>
                <a:spcPct val="107000"/>
              </a:lnSpc>
              <a:spcBef>
                <a:spcPts val="0"/>
              </a:spcBef>
              <a:spcAft>
                <a:spcPts val="800"/>
              </a:spcAft>
            </a:pPr>
            <a:endParaRPr lang="en-US" sz="14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kern="100" dirty="0">
                <a:latin typeface="Times New Roman" panose="02020603050405020304" pitchFamily="18" charset="0"/>
                <a:ea typeface="Calibri" panose="020F0502020204030204" pitchFamily="34" charset="0"/>
                <a:cs typeface="Times New Roman" panose="02020603050405020304" pitchFamily="18" charset="0"/>
              </a:rPr>
              <a:t>[4]  The men Presidents of Northwestern University and Rutgers University and Chancellor of the University of California, Los Angeles (UCLA) also testified before Congress.  The Northwestern and Rutgers presidents did not resign shortly after their Congressional testimonies.  The Chancellor of UCLA resigned in summer 2024; however, he had been in office for over 15 years and had previously announced retirement plans during summer 2023.  These men likely learned from observing the previous testimonies by Harvard and Columbia women presidents.  Nevertheless,  gender roles may have been </a:t>
            </a:r>
            <a:r>
              <a:rPr lang="en-US" sz="1400" b="1" i="1" kern="100" dirty="0">
                <a:latin typeface="Times New Roman" panose="02020603050405020304" pitchFamily="18" charset="0"/>
                <a:ea typeface="Calibri" panose="020F0502020204030204" pitchFamily="34" charset="0"/>
                <a:cs typeface="Times New Roman" panose="02020603050405020304" pitchFamily="18" charset="0"/>
              </a:rPr>
              <a:t>de facto </a:t>
            </a:r>
            <a:r>
              <a:rPr lang="en-US" sz="1400" kern="100" dirty="0">
                <a:latin typeface="Times New Roman" panose="02020603050405020304" pitchFamily="18" charset="0"/>
                <a:ea typeface="Calibri" panose="020F0502020204030204" pitchFamily="34" charset="0"/>
                <a:cs typeface="Times New Roman" panose="02020603050405020304" pitchFamily="18" charset="0"/>
              </a:rPr>
              <a:t>criteria for their remaining in office.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41244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3D5E06-9713-523A-B735-151995680977}"/>
              </a:ext>
            </a:extLst>
          </p:cNvPr>
          <p:cNvSpPr txBox="1"/>
          <p:nvPr/>
        </p:nvSpPr>
        <p:spPr>
          <a:xfrm>
            <a:off x="2870711" y="-841006"/>
            <a:ext cx="6100010" cy="5845896"/>
          </a:xfrm>
          <a:prstGeom prst="rect">
            <a:avLst/>
          </a:prstGeom>
          <a:noFill/>
        </p:spPr>
        <p:txBody>
          <a:bodyPr wrap="square">
            <a:spAutoFit/>
          </a:bodyPr>
          <a:lstStyle/>
          <a:p>
            <a:pPr marL="0" marR="0" indent="457200">
              <a:lnSpc>
                <a:spcPct val="15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endParaRPr lang="en-US" sz="1200" dirty="0">
              <a:effectLst/>
              <a:latin typeface="Arial" panose="020B0604020202020204" pitchFamily="34" charset="0"/>
              <a:ea typeface="Arial" panose="020B0604020202020204" pitchFamily="34" charset="0"/>
            </a:endParaRPr>
          </a:p>
          <a:p>
            <a:pPr marL="0" marR="0" indent="457200">
              <a:lnSpc>
                <a:spcPct val="150000"/>
              </a:lnSpc>
              <a:spcBef>
                <a:spcPts val="0"/>
              </a:spcBef>
              <a:spcAft>
                <a:spcPts val="0"/>
              </a:spcAft>
            </a:pPr>
            <a:endParaRPr lang="en-US" sz="1200" b="1" dirty="0">
              <a:solidFill>
                <a:srgbClr val="7030A0"/>
              </a:solidFill>
              <a:effectLst/>
              <a:latin typeface="Times New Roman" panose="02020603050405020304" pitchFamily="18" charset="0"/>
              <a:ea typeface="Arial" panose="020B0604020202020204" pitchFamily="34" charset="0"/>
            </a:endParaRPr>
          </a:p>
          <a:p>
            <a:pPr marL="0" marR="0" indent="457200">
              <a:lnSpc>
                <a:spcPct val="150000"/>
              </a:lnSpc>
              <a:spcBef>
                <a:spcPts val="0"/>
              </a:spcBef>
              <a:spcAft>
                <a:spcPts val="0"/>
              </a:spcAft>
            </a:pPr>
            <a:endParaRPr lang="en-US" sz="1200" b="1" dirty="0">
              <a:solidFill>
                <a:srgbClr val="7030A0"/>
              </a:solidFill>
              <a:latin typeface="Times New Roman" panose="02020603050405020304" pitchFamily="18" charset="0"/>
              <a:ea typeface="Arial" panose="020B0604020202020204" pitchFamily="34" charset="0"/>
            </a:endParaRPr>
          </a:p>
          <a:p>
            <a:pPr marL="0" marR="0" indent="457200">
              <a:lnSpc>
                <a:spcPct val="150000"/>
              </a:lnSpc>
              <a:spcBef>
                <a:spcPts val="0"/>
              </a:spcBef>
              <a:spcAft>
                <a:spcPts val="0"/>
              </a:spcAft>
            </a:pPr>
            <a:endParaRPr lang="en-US" sz="1200" b="1" dirty="0">
              <a:solidFill>
                <a:srgbClr val="7030A0"/>
              </a:solidFill>
              <a:effectLst/>
              <a:latin typeface="Times New Roman" panose="02020603050405020304" pitchFamily="18" charset="0"/>
              <a:ea typeface="Arial" panose="020B0604020202020204" pitchFamily="34" charset="0"/>
            </a:endParaRPr>
          </a:p>
          <a:p>
            <a:pPr marL="0" marR="0" indent="457200">
              <a:lnSpc>
                <a:spcPct val="150000"/>
              </a:lnSpc>
              <a:spcBef>
                <a:spcPts val="0"/>
              </a:spcBef>
              <a:spcAft>
                <a:spcPts val="0"/>
              </a:spcAft>
            </a:pPr>
            <a:r>
              <a:rPr lang="en-US" b="1" dirty="0">
                <a:solidFill>
                  <a:srgbClr val="7030A0"/>
                </a:solidFill>
                <a:effectLst/>
                <a:latin typeface="Times New Roman" panose="02020603050405020304" pitchFamily="18" charset="0"/>
                <a:ea typeface="Arial" panose="020B0604020202020204" pitchFamily="34" charset="0"/>
              </a:rPr>
              <a:t>Initial Select References</a:t>
            </a:r>
            <a:endParaRPr lang="en-US" b="1"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0" dirty="0">
                <a:effectLst/>
                <a:latin typeface="Times New Roman" panose="02020603050405020304" pitchFamily="18" charset="0"/>
                <a:ea typeface="Arial" panose="020B0604020202020204" pitchFamily="34" charset="0"/>
                <a:cs typeface="Times New Roman" panose="02020603050405020304" pitchFamily="18" charset="0"/>
              </a:rPr>
              <a:t>Advance HE  (2023) </a:t>
            </a:r>
            <a:r>
              <a:rPr lang="en-US" sz="1200" i="1" dirty="0">
                <a:effectLst/>
                <a:latin typeface="Times New Roman" panose="02020603050405020304" pitchFamily="18" charset="0"/>
                <a:ea typeface="Arial" panose="020B0604020202020204" pitchFamily="34" charset="0"/>
                <a:cs typeface="Times New Roman" panose="02020603050405020304" pitchFamily="18" charset="0"/>
              </a:rPr>
              <a:t>Equality+ Higher Education</a:t>
            </a:r>
            <a:r>
              <a:rPr lang="en-US" sz="1200" i="0" dirty="0">
                <a:effectLst/>
                <a:latin typeface="Times New Roman" panose="02020603050405020304" pitchFamily="18" charset="0"/>
                <a:ea typeface="Arial" panose="020B0604020202020204" pitchFamily="34" charset="0"/>
                <a:cs typeface="Times New Roman" panose="02020603050405020304" pitchFamily="18" charset="0"/>
              </a:rPr>
              <a:t>   England</a:t>
            </a:r>
            <a:endParaRPr lang="en-US" sz="12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15000"/>
              </a:lnSpc>
              <a:spcBef>
                <a:spcPts val="0"/>
              </a:spcBef>
              <a:spcAft>
                <a:spcPts val="0"/>
              </a:spcAft>
            </a:pPr>
            <a:r>
              <a:rPr lang="en-US" sz="1200" i="0" dirty="0">
                <a:effectLst/>
                <a:latin typeface="Times New Roman" panose="02020603050405020304" pitchFamily="18" charset="0"/>
                <a:ea typeface="Arial" panose="020B0604020202020204" pitchFamily="34" charset="0"/>
                <a:cs typeface="Times New Roman" panose="02020603050405020304" pitchFamily="18" charset="0"/>
              </a:rPr>
              <a:t>[https://www.advance-he.ac.uk/search?q=Definition%20of%20SET]  Retrieved July 20, 2024.</a:t>
            </a:r>
            <a:endParaRPr lang="en-US" sz="12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Andersen, Margaret &amp; Bacca Zinn, Maxine. (2024).  Moving from the Margins: Life Histories on Transforming the History of Racism:  Palo Alto, CA:  Stanford University Press.</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Andersen, Margaret. (2022) </a:t>
            </a:r>
            <a:r>
              <a:rPr lang="en-US" sz="1200" i="1" dirty="0">
                <a:effectLst/>
                <a:latin typeface="Times New Roman" panose="02020603050405020304" pitchFamily="18" charset="0"/>
                <a:ea typeface="Arial" panose="020B0604020202020204" pitchFamily="34" charset="0"/>
              </a:rPr>
              <a:t>Race in Society: The Enduring American Dilemma</a:t>
            </a:r>
            <a:r>
              <a:rPr lang="en-US" sz="1200" dirty="0">
                <a:effectLst/>
                <a:latin typeface="Times New Roman" panose="02020603050405020304" pitchFamily="18" charset="0"/>
                <a:ea typeface="Arial" panose="020B0604020202020204" pitchFamily="34" charset="0"/>
              </a:rPr>
              <a:t>.  Lanham, Md:  Rowman &amp; Littlefield.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Bell, Derrick (1993).  </a:t>
            </a:r>
            <a:r>
              <a:rPr lang="en-US" sz="1200" i="1" dirty="0">
                <a:effectLst/>
                <a:latin typeface="Times New Roman" panose="02020603050405020304" pitchFamily="18" charset="0"/>
                <a:ea typeface="Arial" panose="020B0604020202020204" pitchFamily="34" charset="0"/>
              </a:rPr>
              <a:t>Faces at the Bottom of the Well: The Permanence of Racism.</a:t>
            </a:r>
            <a:r>
              <a:rPr lang="en-US" sz="1200" dirty="0">
                <a:effectLst/>
                <a:latin typeface="Times New Roman" panose="02020603050405020304" pitchFamily="18" charset="0"/>
                <a:ea typeface="Arial" panose="020B0604020202020204" pitchFamily="34" charset="0"/>
              </a:rPr>
              <a:t>  New York: Basic Books.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Buchwald, Elisabeth  Shafik (2024), “ Opening remarks highlight Columbia’s struggle,”  New York: CNN  Quoting Minouche Shafik</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California State University System (2023). “Enrollment”      Long Beach, CA.    [https://www.calstate.edu/csu-system/about-the-csu/facts-about-the-csu/enrollment]  Retrieved February 1, 2024.  </a:t>
            </a:r>
            <a:endParaRPr lang="en-US"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818472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6217C6-A89A-4EE2-7911-5BC0A3896221}"/>
              </a:ext>
            </a:extLst>
          </p:cNvPr>
          <p:cNvSpPr txBox="1"/>
          <p:nvPr/>
        </p:nvSpPr>
        <p:spPr>
          <a:xfrm>
            <a:off x="2151529" y="-1343785"/>
            <a:ext cx="7594346" cy="7645619"/>
          </a:xfrm>
          <a:prstGeom prst="rect">
            <a:avLst/>
          </a:prstGeom>
          <a:noFill/>
        </p:spPr>
        <p:txBody>
          <a:bodyPr wrap="square">
            <a:spAutoFit/>
          </a:bodyPr>
          <a:lstStyle/>
          <a:p>
            <a:pPr marL="0" marR="0">
              <a:lnSpc>
                <a:spcPct val="115000"/>
              </a:lnSpc>
              <a:spcBef>
                <a:spcPts val="0"/>
              </a:spcBef>
              <a:spcAft>
                <a:spcPts val="0"/>
              </a:spcAft>
            </a:pPr>
            <a:endParaRPr lang="en-US" sz="2000" b="1" i="0" dirty="0">
              <a:solidFill>
                <a:srgbClr val="7030A0"/>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2000" b="1" dirty="0">
              <a:solidFill>
                <a:srgbClr val="7030A0"/>
              </a:solidFill>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2000" b="1" i="0" dirty="0">
              <a:solidFill>
                <a:srgbClr val="7030A0"/>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b="1" dirty="0">
              <a:solidFill>
                <a:srgbClr val="7030A0"/>
              </a:solidFill>
              <a:latin typeface="Arial" panose="020B0604020202020204" pitchFamily="34" charset="0"/>
              <a:ea typeface="Arial" panose="020B0604020202020204" pitchFamily="34" charset="0"/>
            </a:endParaRPr>
          </a:p>
          <a:p>
            <a:pPr marL="0" marR="0" algn="ctr">
              <a:lnSpc>
                <a:spcPct val="115000"/>
              </a:lnSpc>
              <a:spcBef>
                <a:spcPts val="0"/>
              </a:spcBef>
              <a:spcAft>
                <a:spcPts val="0"/>
              </a:spcAft>
            </a:pPr>
            <a:r>
              <a:rPr lang="en-US" b="1" i="0" dirty="0">
                <a:solidFill>
                  <a:srgbClr val="7030A0"/>
                </a:solidFill>
                <a:effectLst/>
                <a:latin typeface="Arial" panose="020B0604020202020204" pitchFamily="34" charset="0"/>
                <a:ea typeface="Arial" panose="020B0604020202020204" pitchFamily="34" charset="0"/>
              </a:rPr>
              <a:t>Salient Context for Presentation </a:t>
            </a:r>
            <a:endParaRPr lang="en-US"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b="1" dirty="0">
                <a:latin typeface="Arial" panose="020B0604020202020204" pitchFamily="34" charset="0"/>
                <a:ea typeface="Arial" panose="020B0604020202020204" pitchFamily="34" charset="0"/>
              </a:rPr>
              <a:t>1. </a:t>
            </a:r>
            <a:r>
              <a:rPr lang="en-US" sz="1400" b="1" i="0" dirty="0">
                <a:effectLst/>
                <a:latin typeface="Arial" panose="020B0604020202020204" pitchFamily="34" charset="0"/>
                <a:ea typeface="Arial" panose="020B0604020202020204" pitchFamily="34" charset="0"/>
              </a:rPr>
              <a:t>American and British university statistical data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Profiles of demographic characteristics</a:t>
            </a:r>
            <a:endParaRPr lang="en-US" sz="1400" dirty="0">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Percentages of women</a:t>
            </a: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African Americans, and  </a:t>
            </a:r>
          </a:p>
          <a:p>
            <a:pPr marL="0" marR="0">
              <a:lnSpc>
                <a:spcPct val="115000"/>
              </a:lnSpc>
              <a:spcBef>
                <a:spcPts val="0"/>
              </a:spcBef>
              <a:spcAft>
                <a:spcPts val="0"/>
              </a:spcAft>
            </a:pP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Black British (English)</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University of California system</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California State University system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Russell Group Universities in </a:t>
            </a:r>
            <a:r>
              <a:rPr lang="en-US" sz="1400" dirty="0">
                <a:latin typeface="Arial" panose="020B0604020202020204" pitchFamily="34" charset="0"/>
                <a:ea typeface="Arial" panose="020B0604020202020204" pitchFamily="34" charset="0"/>
              </a:rPr>
              <a:t>Britain</a:t>
            </a:r>
            <a:r>
              <a:rPr lang="en-US" sz="14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p>
          <a:p>
            <a:pPr marL="0" marR="0">
              <a:lnSpc>
                <a:spcPct val="115000"/>
              </a:lnSpc>
              <a:spcBef>
                <a:spcPts val="0"/>
              </a:spcBef>
              <a:spcAft>
                <a:spcPts val="0"/>
              </a:spcAft>
            </a:pPr>
            <a:r>
              <a:rPr lang="en-US" sz="1400" b="1" i="0" dirty="0">
                <a:effectLst/>
                <a:latin typeface="Arial" panose="020B0604020202020204" pitchFamily="34" charset="0"/>
                <a:ea typeface="Arial" panose="020B0604020202020204" pitchFamily="34" charset="0"/>
              </a:rPr>
              <a:t>2.  Illustrations of Autobiographical and Biographical African American/Black women via qualitative case studies and narratives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From Tuskegee – Historically Black College and University (HBCU) to Vice President at American Tier One Research University to consulting with the White House to President of regional state university and Black Ivy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0" dirty="0">
                <a:effectLst/>
                <a:latin typeface="Arial" panose="020B0604020202020204" pitchFamily="34" charset="0"/>
                <a:ea typeface="Arial" panose="020B0604020202020204" pitchFamily="34" charset="0"/>
              </a:rPr>
              <a:t> </a:t>
            </a:r>
            <a:endParaRPr lang="en-US" sz="1200" dirty="0">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From a Catholic University to USA Department of State – with diplomatic assignments in other nations – to an HBCU  to American Tier One Research Universities sites and British Russell Group </a:t>
            </a:r>
          </a:p>
          <a:p>
            <a:pPr marL="0" marR="0">
              <a:lnSpc>
                <a:spcPct val="115000"/>
              </a:lnSpc>
              <a:spcBef>
                <a:spcPts val="0"/>
              </a:spcBef>
              <a:spcAft>
                <a:spcPts val="0"/>
              </a:spcAft>
            </a:pPr>
            <a:endParaRPr lang="en-US" sz="1400" b="1" i="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latin typeface="Arial" panose="020B0604020202020204" pitchFamily="34" charset="0"/>
                <a:ea typeface="Arial" panose="020B0604020202020204" pitchFamily="34" charset="0"/>
              </a:rPr>
              <a:t>3.  Illustrations of Black women Presidents of Harvard and Columbia Universities </a:t>
            </a:r>
            <a:endParaRPr lang="en-US" sz="1400" b="1" i="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989610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A51B3C-F19D-2B42-6287-C51FD646F67F}"/>
              </a:ext>
            </a:extLst>
          </p:cNvPr>
          <p:cNvSpPr txBox="1"/>
          <p:nvPr/>
        </p:nvSpPr>
        <p:spPr>
          <a:xfrm>
            <a:off x="3041984" y="-263547"/>
            <a:ext cx="6100010" cy="4322402"/>
          </a:xfrm>
          <a:prstGeom prst="rect">
            <a:avLst/>
          </a:prstGeom>
          <a:noFill/>
        </p:spPr>
        <p:txBody>
          <a:bodyPr wrap="square">
            <a:spAutoFit/>
          </a:bodyPr>
          <a:lstStyle/>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California State University (2023 a). “CSU Work Force,”  Long Beach, CA: California State University [https://www.calstate.edu/csu-system/faculty-staff/employee-profile/csu-workforce] Retrieved July 30, 2024</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California State University (2023 b)  “CSU Work Force “The Employees of the California State University,”  Long Beach, CA California State University [[https://www.calstate.edu/csu-system/faculty-staff/employee-profile/Documents/Fall2021CSUProfiles.pdf] Retrieved July 30, 2024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15000"/>
              </a:lnSpc>
              <a:spcBef>
                <a:spcPts val="0"/>
              </a:spcBef>
              <a:spcAft>
                <a:spcPts val="0"/>
              </a:spcAft>
            </a:pPr>
            <a:r>
              <a:rPr lang="en-US" sz="1200" i="0" dirty="0">
                <a:effectLst/>
                <a:latin typeface="Times New Roman" panose="02020603050405020304" pitchFamily="18" charset="0"/>
                <a:ea typeface="Arial" panose="020B0604020202020204" pitchFamily="34" charset="0"/>
                <a:cs typeface="Times New Roman" panose="02020603050405020304" pitchFamily="18" charset="0"/>
              </a:rPr>
              <a:t>Gay, Claudine (January 2, 2024).</a:t>
            </a:r>
            <a:r>
              <a:rPr lang="en-US" sz="1200" i="1" dirty="0">
                <a:effectLst/>
                <a:latin typeface="Times New Roman" panose="02020603050405020304" pitchFamily="18" charset="0"/>
                <a:ea typeface="Arial" panose="020B0604020202020204" pitchFamily="34" charset="0"/>
                <a:cs typeface="Times New Roman" panose="02020603050405020304" pitchFamily="18" charset="0"/>
              </a:rPr>
              <a:t>  “</a:t>
            </a:r>
            <a:r>
              <a:rPr lang="en-US" sz="1200" i="0" dirty="0">
                <a:effectLst/>
                <a:latin typeface="Times New Roman" panose="02020603050405020304" pitchFamily="18" charset="0"/>
                <a:ea typeface="Arial" panose="020B0604020202020204" pitchFamily="34" charset="0"/>
                <a:cs typeface="Times New Roman" panose="02020603050405020304" pitchFamily="18" charset="0"/>
              </a:rPr>
              <a:t>Personal News”  Cambridge, MA: Office of the President:</a:t>
            </a:r>
            <a:r>
              <a:rPr lang="en-US" sz="1200" i="1"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sz="1200" dirty="0">
              <a:effectLst/>
              <a:latin typeface="Times New Roman" panose="02020603050405020304" pitchFamily="18" charset="0"/>
              <a:ea typeface="Arial" panose="020B0604020202020204" pitchFamily="34" charset="0"/>
              <a:cs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cs typeface="Times New Roman" panose="02020603050405020304" pitchFamily="18" charset="0"/>
              </a:rPr>
              <a:t>[https://www.harvard.edu/president/news-gay/2024/personal-news/]  Retrieved July 10, 2024</a:t>
            </a: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Green Templeton (2019).  “Diversity Data.”  Oxford, England: Green Templeton College [ttps://www.gtc.ox.ac.uk/wp-content/uploads/2019/03/GT-Staff-Diversity-Data-11.3.19-for-website.pdf?_gl=1*8qwknq*_up*MQ..*_ga*OTAxNjAxODcyLjE3MjIzNDg3MDA.*_ga_1VFN1VJQDG*MTcyMjM0O] Retrieved July 30, 2024</a:t>
            </a:r>
            <a:endParaRPr lang="en-US"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7577277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D10E3-6711-7717-04BD-92059180A8C3}"/>
              </a:ext>
            </a:extLst>
          </p:cNvPr>
          <p:cNvSpPr txBox="1"/>
          <p:nvPr/>
        </p:nvSpPr>
        <p:spPr>
          <a:xfrm>
            <a:off x="3045995" y="-2052760"/>
            <a:ext cx="6100010" cy="7507889"/>
          </a:xfrm>
          <a:prstGeom prst="rect">
            <a:avLst/>
          </a:prstGeom>
          <a:noFill/>
        </p:spPr>
        <p:txBody>
          <a:bodyPr wrap="square">
            <a:spAutoFit/>
          </a:bodyPr>
          <a:lstStyle/>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Green Templeton (2023).  “Student Profiles,”  Oxford, England: Green Templeton College, [https://www.gtc.ox.ac.uk/students/student-profiles/?_gl=1*zqydh8*_up*MQ..*_ga*MTA5OTMwMzAzNC4xNzIyMzQ5NDMx*_ga_1VFN1VJQDG*MTcyMjM0OTQzMC4xLjAuMTcyMjM0OTQzMC4wLjAuMA..]  Retrieved June 30, 2024</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Goffman, Erving (1959).</a:t>
            </a:r>
            <a:r>
              <a:rPr lang="en-US" sz="1200" i="1" dirty="0">
                <a:effectLst/>
                <a:latin typeface="Times New Roman" panose="02020603050405020304" pitchFamily="18" charset="0"/>
                <a:ea typeface="Arial" panose="020B0604020202020204" pitchFamily="34" charset="0"/>
              </a:rPr>
              <a:t> The Presentation of Self in Everyday </a:t>
            </a:r>
            <a:r>
              <a:rPr lang="en-US" sz="1200" i="1" dirty="0">
                <a:latin typeface="Times New Roman" panose="02020603050405020304" pitchFamily="18" charset="0"/>
                <a:ea typeface="Arial" panose="020B0604020202020204" pitchFamily="34" charset="0"/>
              </a:rPr>
              <a:t>L</a:t>
            </a:r>
            <a:r>
              <a:rPr lang="en-US" sz="1200" i="1" dirty="0">
                <a:effectLst/>
                <a:latin typeface="Times New Roman" panose="02020603050405020304" pitchFamily="18" charset="0"/>
                <a:ea typeface="Arial" panose="020B0604020202020204" pitchFamily="34" charset="0"/>
              </a:rPr>
              <a:t>ife</a:t>
            </a:r>
            <a:r>
              <a:rPr lang="en-US" sz="1200" dirty="0">
                <a:effectLst/>
                <a:latin typeface="Times New Roman" panose="02020603050405020304" pitchFamily="18" charset="0"/>
                <a:ea typeface="Arial" panose="020B0604020202020204" pitchFamily="34" charset="0"/>
              </a:rPr>
              <a:t>. New York, NY: Doubleday.</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Kraft, Scott R. &amp; Furlong, Michael (2024).  </a:t>
            </a:r>
            <a:r>
              <a:rPr lang="en-US" sz="1200" i="1" dirty="0">
                <a:effectLst/>
                <a:latin typeface="Times New Roman" panose="02020603050405020304" pitchFamily="18" charset="0"/>
                <a:ea typeface="Arial" panose="020B0604020202020204" pitchFamily="34" charset="0"/>
              </a:rPr>
              <a:t>Public Policy: Politics, Analysis, and Alternatives.</a:t>
            </a:r>
            <a:r>
              <a:rPr lang="en-US" sz="1200" dirty="0">
                <a:effectLst/>
                <a:latin typeface="Times New Roman" panose="02020603050405020304" pitchFamily="18" charset="0"/>
                <a:ea typeface="Arial" panose="020B0604020202020204" pitchFamily="34" charset="0"/>
              </a:rPr>
              <a:t>  Washington, DC:  CQ Press.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Lindsay, Beverly (2022).  </a:t>
            </a:r>
            <a:r>
              <a:rPr lang="en-US" sz="1200" i="1" dirty="0">
                <a:effectLst/>
                <a:latin typeface="Times New Roman" panose="02020603050405020304" pitchFamily="18" charset="0"/>
                <a:ea typeface="Arial" panose="020B0604020202020204" pitchFamily="34" charset="0"/>
              </a:rPr>
              <a:t>Higher Education Policy in Developing and Westerns Nations: </a:t>
            </a:r>
            <a:endParaRPr lang="en-US" sz="12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200" i="1" dirty="0">
                <a:effectLst/>
                <a:latin typeface="Times New Roman" panose="02020603050405020304" pitchFamily="18" charset="0"/>
                <a:ea typeface="Arial" panose="020B0604020202020204" pitchFamily="34" charset="0"/>
              </a:rPr>
              <a:t>Comparative and Emerging Trends in Local and Global Contexts</a:t>
            </a:r>
            <a:r>
              <a:rPr lang="en-US" sz="1200" dirty="0">
                <a:effectLst/>
                <a:latin typeface="Times New Roman" panose="02020603050405020304" pitchFamily="18" charset="0"/>
                <a:ea typeface="Arial" panose="020B0604020202020204" pitchFamily="34" charset="0"/>
              </a:rPr>
              <a:t>.   London and New York:  Routledge. </a:t>
            </a:r>
          </a:p>
          <a:p>
            <a:pPr marL="45720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Lindsay, Beverly (Senior Author and Editor) (2021).   </a:t>
            </a:r>
            <a:r>
              <a:rPr lang="en-US" sz="1200" i="1" dirty="0">
                <a:effectLst/>
                <a:latin typeface="Times New Roman" panose="02020603050405020304" pitchFamily="18" charset="0"/>
                <a:ea typeface="Arial" panose="020B0604020202020204" pitchFamily="34" charset="0"/>
              </a:rPr>
              <a:t>Comparative and International</a:t>
            </a:r>
            <a:endParaRPr lang="en-US" sz="12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200" i="1" dirty="0">
                <a:effectLst/>
                <a:latin typeface="Times New Roman" panose="02020603050405020304" pitchFamily="18" charset="0"/>
                <a:ea typeface="Arial" panose="020B0604020202020204" pitchFamily="34" charset="0"/>
              </a:rPr>
              <a:t>Education: Leading Perspectives from the Field</a:t>
            </a:r>
            <a:r>
              <a:rPr lang="en-US" sz="1200" dirty="0">
                <a:effectLst/>
                <a:latin typeface="Times New Roman" panose="02020603050405020304" pitchFamily="18" charset="0"/>
                <a:ea typeface="Arial" panose="020B0604020202020204" pitchFamily="34" charset="0"/>
              </a:rPr>
              <a:t>.  New York &amp; London:  Palgrave        Macmillan. </a:t>
            </a:r>
          </a:p>
          <a:p>
            <a:pPr marL="457200" marR="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457200" marR="0" indent="-45720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Lindsay, Beverly &amp; Blanchett, Wanda J.  (Senior Authors and Editors) (2011). </a:t>
            </a:r>
            <a:r>
              <a:rPr lang="en-US" sz="1200" i="1" dirty="0">
                <a:effectLst/>
                <a:latin typeface="Times New Roman" panose="02020603050405020304" pitchFamily="18" charset="0"/>
                <a:ea typeface="Arial" panose="020B0604020202020204" pitchFamily="34" charset="0"/>
              </a:rPr>
              <a:t>Universities and Global Diversity: Preparing Educators for Tomorrow</a:t>
            </a:r>
            <a:r>
              <a:rPr lang="en-US" sz="1200" dirty="0">
                <a:effectLst/>
                <a:latin typeface="Times New Roman" panose="02020603050405020304" pitchFamily="18" charset="0"/>
                <a:ea typeface="Arial" panose="020B0604020202020204" pitchFamily="34" charset="0"/>
              </a:rPr>
              <a:t>. New York &amp; London: Routledge.</a:t>
            </a:r>
          </a:p>
          <a:p>
            <a:pPr marL="457200" marR="0" indent="-457200">
              <a:lnSpc>
                <a:spcPct val="115000"/>
              </a:lnSpc>
              <a:spcBef>
                <a:spcPts val="0"/>
              </a:spcBef>
              <a:spcAft>
                <a:spcPts val="0"/>
              </a:spcAft>
            </a:pPr>
            <a:endParaRPr lang="en-US" sz="1200" dirty="0">
              <a:effectLst/>
              <a:latin typeface="Times New Roman" panose="02020603050405020304" pitchFamily="18" charset="0"/>
              <a:ea typeface="Arial" panose="020B0604020202020204" pitchFamily="34" charset="0"/>
            </a:endParaRPr>
          </a:p>
          <a:p>
            <a:pPr marL="444500" marR="0" indent="-44450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Lindsay, Beverly (2006). International dimensions of prevention. In Carl Grant &amp; Liane M. Summerfield (Eds.), </a:t>
            </a:r>
            <a:r>
              <a:rPr lang="en-US" sz="1200" i="1" dirty="0">
                <a:effectLst/>
                <a:latin typeface="Times New Roman" panose="02020603050405020304" pitchFamily="18" charset="0"/>
                <a:ea typeface="Arial" panose="020B0604020202020204" pitchFamily="34" charset="0"/>
              </a:rPr>
              <a:t>Humanizing Pedagogy: Through HIV and AIDS prevention</a:t>
            </a:r>
            <a:r>
              <a:rPr lang="en-US" sz="1200" i="0" dirty="0">
                <a:effectLst/>
                <a:latin typeface="Times New Roman" panose="02020603050405020304" pitchFamily="18" charset="0"/>
                <a:ea typeface="Arial" panose="020B0604020202020204" pitchFamily="34" charset="0"/>
              </a:rPr>
              <a:t>,</a:t>
            </a:r>
            <a:r>
              <a:rPr lang="en-US" sz="1200" dirty="0">
                <a:effectLst/>
                <a:latin typeface="Times New Roman" panose="02020603050405020304" pitchFamily="18" charset="0"/>
                <a:ea typeface="Arial" panose="020B0604020202020204" pitchFamily="34" charset="0"/>
              </a:rPr>
              <a:t> 203-205. Boulder, CO: Paradigm.</a:t>
            </a:r>
            <a:endParaRPr lang="en-US"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9396542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9E36B6-A6B4-A217-AA41-B4E047D57B9A}"/>
              </a:ext>
            </a:extLst>
          </p:cNvPr>
          <p:cNvSpPr txBox="1"/>
          <p:nvPr/>
        </p:nvSpPr>
        <p:spPr>
          <a:xfrm>
            <a:off x="3050005" y="1060053"/>
            <a:ext cx="6100010" cy="7137338"/>
          </a:xfrm>
          <a:prstGeom prst="rect">
            <a:avLst/>
          </a:prstGeom>
          <a:noFill/>
        </p:spPr>
        <p:txBody>
          <a:bodyPr wrap="square">
            <a:spAutoFit/>
          </a:bodyPr>
          <a:lstStyle/>
          <a:p>
            <a:pPr marL="457200" marR="0" indent="-45720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Lindsay, Beverly (1987). Developing and evaluating an educational program designed for public diplomacy: The teacher-text-technology program. </a:t>
            </a:r>
            <a:r>
              <a:rPr lang="en-US" sz="1200" i="1" dirty="0">
                <a:effectLst/>
                <a:latin typeface="Times New Roman" panose="02020603050405020304" pitchFamily="18" charset="0"/>
                <a:ea typeface="Arial" panose="020B0604020202020204" pitchFamily="34" charset="0"/>
              </a:rPr>
              <a:t>Journal of Negro Education,</a:t>
            </a:r>
            <a:r>
              <a:rPr lang="en-US" sz="1200" dirty="0">
                <a:effectLst/>
                <a:latin typeface="Times New Roman" panose="02020603050405020304" pitchFamily="18" charset="0"/>
                <a:ea typeface="Arial" panose="020B0604020202020204" pitchFamily="34" charset="0"/>
              </a:rPr>
              <a:t> </a:t>
            </a:r>
            <a:r>
              <a:rPr lang="en-US" sz="1200" i="1" dirty="0">
                <a:effectLst/>
                <a:latin typeface="Times New Roman" panose="02020603050405020304" pitchFamily="18" charset="0"/>
                <a:ea typeface="Arial" panose="020B0604020202020204" pitchFamily="34" charset="0"/>
              </a:rPr>
              <a:t>56</a:t>
            </a:r>
            <a:r>
              <a:rPr lang="en-US" sz="1200" dirty="0">
                <a:effectLst/>
                <a:latin typeface="Times New Roman" panose="02020603050405020304" pitchFamily="18" charset="0"/>
                <a:ea typeface="Arial" panose="020B0604020202020204" pitchFamily="34" charset="0"/>
              </a:rPr>
              <a:t>(3), 390-406.</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Lindsay, Beverly (senior author and editor). (1983). </a:t>
            </a:r>
            <a:r>
              <a:rPr lang="en-US" sz="1200" i="1" dirty="0">
                <a:effectLst/>
                <a:latin typeface="Times New Roman" panose="02020603050405020304" pitchFamily="18" charset="0"/>
                <a:ea typeface="Arial" panose="020B0604020202020204" pitchFamily="34" charset="0"/>
              </a:rPr>
              <a:t>Comparative Perspectives of Third World Women: The Impact of Race, Sex, and Class.</a:t>
            </a:r>
            <a:r>
              <a:rPr lang="en-US" sz="1200" dirty="0">
                <a:effectLst/>
                <a:latin typeface="Times New Roman" panose="02020603050405020304" pitchFamily="18" charset="0"/>
                <a:ea typeface="Arial" panose="020B0604020202020204" pitchFamily="34" charset="0"/>
              </a:rPr>
              <a:t> Westport, CT: Praeger.</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r>
              <a:rPr lang="en-US" sz="1200" kern="0" dirty="0">
                <a:effectLst/>
                <a:latin typeface="Times New Roman" panose="02020603050405020304" pitchFamily="18" charset="0"/>
                <a:ea typeface="Arial" panose="020B0604020202020204" pitchFamily="34" charset="0"/>
              </a:rPr>
              <a:t>Myrdal, Gunnar (1944) . </a:t>
            </a:r>
            <a:r>
              <a:rPr lang="en-US" sz="1200" i="1" kern="0" dirty="0">
                <a:effectLst/>
                <a:latin typeface="Times New Roman" panose="02020603050405020304" pitchFamily="18" charset="0"/>
                <a:ea typeface="Arial" panose="020B0604020202020204" pitchFamily="34" charset="0"/>
              </a:rPr>
              <a:t>An American Dilemma: The Negro Problem and Modern Democracy</a:t>
            </a:r>
            <a:r>
              <a:rPr lang="en-US" sz="1200" kern="0" dirty="0">
                <a:effectLst/>
                <a:latin typeface="Times New Roman" panose="02020603050405020304" pitchFamily="18" charset="0"/>
                <a:ea typeface="Arial" panose="020B0604020202020204" pitchFamily="34" charset="0"/>
              </a:rPr>
              <a:t>.  New York: Harper and Brothers</a:t>
            </a:r>
          </a:p>
          <a:p>
            <a:endParaRPr lang="en-US" sz="1200" kern="0" dirty="0">
              <a:latin typeface="Times New Roman" panose="02020603050405020304" pitchFamily="18"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Russel Group (2024).  University College London.  Cambridge: UK         [https://russellgroup.ac.uk/about/our-universities/university-college-london/]  Retrieved July 1, 2024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Russel Group (2024). University of Oxford.  Cambridge, UK:     [https://russellgroup.ac.uk/about/our-universities/university-of-oxford/]  Retrieved July 1, 2024  </a:t>
            </a: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Shefik, Minouche </a:t>
            </a:r>
            <a:r>
              <a:rPr lang="en-US" sz="1200" dirty="0">
                <a:latin typeface="Times New Roman" panose="02020603050405020304" pitchFamily="18" charset="0"/>
                <a:ea typeface="Arial" panose="020B0604020202020204" pitchFamily="34" charset="0"/>
              </a:rPr>
              <a:t>. </a:t>
            </a:r>
            <a:r>
              <a:rPr lang="en-US" sz="1200" dirty="0">
                <a:effectLst/>
                <a:latin typeface="Times New Roman" panose="02020603050405020304" pitchFamily="18" charset="0"/>
                <a:ea typeface="Arial" panose="020B0604020202020204" pitchFamily="34" charset="0"/>
              </a:rPr>
              <a:t>(April 17, 2024)  “Statements from the April 17, 2024 Congressional Hearing Committee,”  New York, New York: </a:t>
            </a:r>
            <a:r>
              <a:rPr lang="en-US" sz="1200" i="1" dirty="0">
                <a:effectLst/>
                <a:latin typeface="Times New Roman" panose="02020603050405020304" pitchFamily="18" charset="0"/>
                <a:ea typeface="Arial" panose="020B0604020202020204" pitchFamily="34" charset="0"/>
              </a:rPr>
              <a:t>Columbia News.   </a:t>
            </a:r>
            <a:r>
              <a:rPr lang="en-US" sz="1200" dirty="0">
                <a:effectLst/>
                <a:latin typeface="Times New Roman" panose="02020603050405020304" pitchFamily="18" charset="0"/>
                <a:ea typeface="Arial" panose="020B0604020202020204" pitchFamily="34" charset="0"/>
              </a:rPr>
              <a:t>[https://news.columbia.edu/news/statements-april-17-congressional-committee-hearing]  Retrieved July 11, 2024</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University of California, Riverside (2023)  “UC Riverside Faculty Salary,”  Riverside, CA: University of California, Riverside [https://www.univstats.com/salary/university-of-california-riverside/faculty/]  Retrieved July 30, 2024</a:t>
            </a:r>
            <a:endParaRPr lang="en-US" sz="1200" dirty="0">
              <a:effectLst/>
              <a:latin typeface="Arial" panose="020B0604020202020204" pitchFamily="34" charset="0"/>
              <a:ea typeface="Arial" panose="020B0604020202020204" pitchFamily="34"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kern="0" dirty="0">
              <a:latin typeface="Times New Roman" panose="02020603050405020304" pitchFamily="18" charset="0"/>
            </a:endParaRPr>
          </a:p>
          <a:p>
            <a:endParaRPr lang="en-US" sz="1200" dirty="0"/>
          </a:p>
        </p:txBody>
      </p:sp>
    </p:spTree>
    <p:extLst>
      <p:ext uri="{BB962C8B-B14F-4D97-AF65-F5344CB8AC3E}">
        <p14:creationId xmlns:p14="http://schemas.microsoft.com/office/powerpoint/2010/main" val="42383742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BA4ABD-BA7E-9FC2-314F-D7C41412DCFE}"/>
              </a:ext>
            </a:extLst>
          </p:cNvPr>
          <p:cNvSpPr txBox="1"/>
          <p:nvPr/>
        </p:nvSpPr>
        <p:spPr>
          <a:xfrm>
            <a:off x="3050005" y="1010648"/>
            <a:ext cx="6100010" cy="3791487"/>
          </a:xfrm>
          <a:prstGeom prst="rect">
            <a:avLst/>
          </a:prstGeom>
          <a:noFill/>
        </p:spPr>
        <p:txBody>
          <a:bodyPr wrap="square">
            <a:spAutoFit/>
          </a:bodyPr>
          <a:lstStyle/>
          <a:p>
            <a:pPr marL="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University of California System (January 14, 2024)  “Fall Enrollment at a Glance,”    Oakland: California:  University of California  [https://www.universityofcalifornia.edu/about-us/information-center/fall-enrollment-glance]   Retrieved January 20, 2024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US Census Bureau (2022)  “Quick Facts.”  Washington, DC:  US Bureau of Census.   [https://www.census.gov/quickfacts/fact/table/CA/PST045222]  Retrieved February 2, 2024.</a:t>
            </a: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United State Supreme Court (June 29, 2923). “Students for Fair Admissions, Inc. v Presidents and Fellow of the Harvard College,”  Washington, DC:   US Supreme Court. [https://www.supremecourt.gov/opinions/22pdf/20-1199_l6gn.pdf] Retrieved February 20, 2024.  </a:t>
            </a: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Times New Roman" panose="02020603050405020304" pitchFamily="18" charset="0"/>
                <a:ea typeface="Arial" panose="020B0604020202020204" pitchFamily="34" charset="0"/>
              </a:rPr>
              <a:t> Wisniewski, Richrd (2000).   “The averted gaze.” </a:t>
            </a:r>
            <a:r>
              <a:rPr lang="en-US" sz="1200" i="1" dirty="0">
                <a:effectLst/>
                <a:latin typeface="Times New Roman" panose="02020603050405020304" pitchFamily="18" charset="0"/>
                <a:ea typeface="Arial" panose="020B0604020202020204" pitchFamily="34" charset="0"/>
              </a:rPr>
              <a:t>Anthropology and Education.</a:t>
            </a:r>
            <a:r>
              <a:rPr lang="en-US" sz="1200" b="1" i="1" dirty="0">
                <a:effectLst/>
                <a:latin typeface="Times New Roman" panose="02020603050405020304" pitchFamily="18" charset="0"/>
                <a:ea typeface="Arial" panose="020B0604020202020204" pitchFamily="34" charset="0"/>
              </a:rPr>
              <a:t>  </a:t>
            </a:r>
            <a:r>
              <a:rPr lang="en-US" sz="1200" dirty="0">
                <a:effectLst/>
                <a:latin typeface="Times New Roman" panose="02020603050405020304" pitchFamily="18" charset="0"/>
                <a:ea typeface="Arial" panose="020B0604020202020204" pitchFamily="34" charset="0"/>
              </a:rPr>
              <a:t>Vol 31 (1) 5-23</a:t>
            </a:r>
          </a:p>
          <a:p>
            <a:pPr marL="0" marR="0">
              <a:lnSpc>
                <a:spcPct val="115000"/>
              </a:lnSpc>
              <a:spcBef>
                <a:spcPts val="0"/>
              </a:spcBef>
              <a:spcAft>
                <a:spcPts val="0"/>
              </a:spcAft>
            </a:pPr>
            <a:endParaRPr lang="en-US" sz="1200" dirty="0">
              <a:latin typeface="Times New Roman" panose="02020603050405020304" pitchFamily="18" charset="0"/>
              <a:ea typeface="Arial" panose="020B0604020202020204" pitchFamily="34" charset="0"/>
            </a:endParaRPr>
          </a:p>
          <a:p>
            <a:pPr marL="0" marR="0">
              <a:lnSpc>
                <a:spcPct val="115000"/>
              </a:lnSpc>
              <a:spcBef>
                <a:spcPts val="0"/>
              </a:spcBef>
              <a:spcAft>
                <a:spcPts val="0"/>
              </a:spcAft>
            </a:pPr>
            <a:endParaRPr lang="en-US" sz="1200" dirty="0">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804837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086743-051A-F180-C773-DF844A3A9A44}"/>
              </a:ext>
            </a:extLst>
          </p:cNvPr>
          <p:cNvSpPr txBox="1"/>
          <p:nvPr/>
        </p:nvSpPr>
        <p:spPr>
          <a:xfrm>
            <a:off x="1347537" y="37914"/>
            <a:ext cx="7802478" cy="6049861"/>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rgbClr val="7030A0"/>
                </a:solidFill>
                <a:effectLst/>
                <a:latin typeface="Arial" panose="020B0604020202020204" pitchFamily="34" charset="0"/>
                <a:ea typeface="Arial" panose="020B0604020202020204" pitchFamily="34" charset="0"/>
              </a:rPr>
              <a:t>Critical Social Science Conceptual Frameworks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800" b="1" i="1" dirty="0">
                <a:effectLst/>
                <a:latin typeface="Arial" panose="020B0604020202020204" pitchFamily="34" charset="0"/>
                <a:ea typeface="Arial" panose="020B0604020202020204" pitchFamily="34" charset="0"/>
              </a:rPr>
              <a:t>Front Stage and Back </a:t>
            </a:r>
            <a:r>
              <a:rPr lang="en-US" b="1" i="1" dirty="0">
                <a:latin typeface="Arial" panose="020B0604020202020204" pitchFamily="34" charset="0"/>
                <a:ea typeface="Arial" panose="020B0604020202020204" pitchFamily="34" charset="0"/>
              </a:rPr>
              <a:t>S</a:t>
            </a:r>
            <a:r>
              <a:rPr lang="en-US" sz="1800" b="1" i="1" dirty="0">
                <a:effectLst/>
                <a:latin typeface="Arial" panose="020B0604020202020204" pitchFamily="34" charset="0"/>
                <a:ea typeface="Arial" panose="020B0604020202020204" pitchFamily="34" charset="0"/>
              </a:rPr>
              <a:t>tage</a:t>
            </a: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Goffman, 1959</a:t>
            </a:r>
            <a:r>
              <a:rPr lang="en-US" sz="1800" i="0" dirty="0">
                <a:effectLst/>
                <a:latin typeface="Arial" panose="020B0604020202020204" pitchFamily="34" charset="0"/>
                <a:ea typeface="Arial" panose="020B0604020202020204" pitchFamily="34" charset="0"/>
              </a:rPr>
              <a:t>) and</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indent="457200">
              <a:lnSpc>
                <a:spcPct val="115000"/>
              </a:lnSpc>
              <a:spcBef>
                <a:spcPts val="0"/>
              </a:spcBef>
              <a:spcAft>
                <a:spcPts val="0"/>
              </a:spcAft>
            </a:pPr>
            <a:r>
              <a:rPr lang="en-US" sz="1800" b="1" i="1" dirty="0">
                <a:effectLst/>
                <a:latin typeface="Arial" panose="020B0604020202020204" pitchFamily="34" charset="0"/>
                <a:ea typeface="Arial" panose="020B0604020202020204" pitchFamily="34" charset="0"/>
              </a:rPr>
              <a:t>Averted Gaze</a:t>
            </a:r>
            <a:r>
              <a:rPr lang="en-US" sz="1800" i="0" dirty="0">
                <a:effectLst/>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Wisniewski, 2000</a:t>
            </a:r>
            <a:r>
              <a:rPr lang="en-US" sz="1800" i="0" dirty="0">
                <a:effectLst/>
                <a:latin typeface="Arial" panose="020B0604020202020204" pitchFamily="34" charset="0"/>
                <a:ea typeface="Arial" panose="020B0604020202020204" pitchFamily="34" charset="0"/>
              </a:rPr>
              <a:t>)</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Tier One Research universities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Tier Two/Three Comprehensive universities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Private Colleges or Universities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Domesti</a:t>
            </a:r>
            <a:r>
              <a:rPr lang="en-US" dirty="0">
                <a:latin typeface="Arial" panose="020B0604020202020204" pitchFamily="34" charset="0"/>
                <a:ea typeface="Arial" panose="020B0604020202020204" pitchFamily="34" charset="0"/>
              </a:rPr>
              <a:t>c and International </a:t>
            </a:r>
            <a:r>
              <a:rPr lang="en-US" sz="1800" i="0" dirty="0">
                <a:effectLst/>
                <a:latin typeface="Arial" panose="020B0604020202020204" pitchFamily="34" charset="0"/>
                <a:ea typeface="Arial" panose="020B0604020202020204" pitchFamily="34" charset="0"/>
              </a:rPr>
              <a:t>League or Ranking Tables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R="0" lvl="0">
              <a:lnSpc>
                <a:spcPct val="115000"/>
              </a:lnSpc>
              <a:spcBef>
                <a:spcPts val="0"/>
              </a:spcBef>
              <a:spcAft>
                <a:spcPts val="0"/>
              </a:spcAft>
            </a:pPr>
            <a:r>
              <a:rPr lang="en-US" sz="1800" b="1" i="1" dirty="0">
                <a:effectLst/>
                <a:latin typeface="Arial" panose="020B0604020202020204" pitchFamily="34" charset="0"/>
                <a:ea typeface="Arial" panose="020B0604020202020204" pitchFamily="34" charset="0"/>
              </a:rPr>
              <a:t>2.  Impact and Interactive effects of social sciences and legal 	structures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i="0" dirty="0">
                <a:effectLst/>
                <a:latin typeface="Arial" panose="020B0604020202020204" pitchFamily="34" charset="0"/>
                <a:ea typeface="Arial" panose="020B0604020202020204" pitchFamily="34" charset="0"/>
              </a:rPr>
              <a:t>	 </a:t>
            </a:r>
            <a:r>
              <a:rPr lang="en-US" sz="1600" i="0" dirty="0">
                <a:effectLst/>
                <a:latin typeface="Arial" panose="020B0604020202020204" pitchFamily="34" charset="0"/>
                <a:ea typeface="Arial" panose="020B0604020202020204" pitchFamily="34" charset="0"/>
              </a:rPr>
              <a:t>Individual and collective </a:t>
            </a:r>
            <a:r>
              <a:rPr lang="en-US" sz="1600" dirty="0">
                <a:latin typeface="Arial" panose="020B0604020202020204" pitchFamily="34" charset="0"/>
                <a:ea typeface="Arial" panose="020B0604020202020204" pitchFamily="34" charset="0"/>
              </a:rPr>
              <a:t>i</a:t>
            </a:r>
            <a:r>
              <a:rPr lang="en-US" sz="1600" i="0" dirty="0">
                <a:effectLst/>
                <a:latin typeface="Arial" panose="020B0604020202020204" pitchFamily="34" charset="0"/>
                <a:ea typeface="Arial" panose="020B0604020202020204" pitchFamily="34" charset="0"/>
              </a:rPr>
              <a:t>mpacts of demographic and geopolitical variable 	realities, i.e., local, city or state, and national or international  </a:t>
            </a:r>
            <a:r>
              <a:rPr lang="en-US" sz="1400" i="0" dirty="0">
                <a:effectLst/>
                <a:latin typeface="Arial" panose="020B0604020202020204" pitchFamily="34" charset="0"/>
                <a:ea typeface="Arial" panose="020B0604020202020204" pitchFamily="34" charset="0"/>
              </a:rPr>
              <a:t>(Andersen, </a:t>
            </a:r>
            <a:r>
              <a:rPr lang="en-US" sz="1400" i="1" dirty="0">
                <a:effectLst/>
                <a:latin typeface="Arial" panose="020B0604020202020204" pitchFamily="34" charset="0"/>
                <a:ea typeface="Arial" panose="020B0604020202020204" pitchFamily="34" charset="0"/>
              </a:rPr>
              <a:t>et al</a:t>
            </a:r>
            <a:r>
              <a:rPr lang="en-US" sz="1400" dirty="0">
                <a:latin typeface="Arial" panose="020B0604020202020204" pitchFamily="34" charset="0"/>
                <a:ea typeface="Arial" panose="020B0604020202020204" pitchFamily="34" charset="0"/>
              </a:rPr>
              <a:t>; 	</a:t>
            </a:r>
            <a:r>
              <a:rPr lang="en-US" sz="1400" i="0" dirty="0">
                <a:effectLst/>
                <a:latin typeface="Arial" panose="020B0604020202020204" pitchFamily="34" charset="0"/>
                <a:ea typeface="Arial" panose="020B0604020202020204" pitchFamily="34" charset="0"/>
              </a:rPr>
              <a:t>2024; Bell, 1993; Lindsay, </a:t>
            </a:r>
            <a:r>
              <a:rPr lang="en-US" sz="1400" i="1" dirty="0">
                <a:effectLst/>
                <a:latin typeface="Arial" panose="020B0604020202020204" pitchFamily="34" charset="0"/>
                <a:ea typeface="Arial" panose="020B0604020202020204" pitchFamily="34" charset="0"/>
              </a:rPr>
              <a:t>et a</a:t>
            </a:r>
            <a:r>
              <a:rPr lang="en-US" sz="1400" i="1" dirty="0">
                <a:latin typeface="Arial" panose="020B0604020202020204" pitchFamily="34" charset="0"/>
                <a:ea typeface="Arial" panose="020B0604020202020204" pitchFamily="34" charset="0"/>
              </a:rPr>
              <a:t>l; </a:t>
            </a:r>
            <a:r>
              <a:rPr lang="en-US" sz="1400" i="0" dirty="0">
                <a:effectLst/>
                <a:latin typeface="Arial" panose="020B0604020202020204" pitchFamily="34" charset="0"/>
                <a:ea typeface="Arial" panose="020B0604020202020204" pitchFamily="34" charset="0"/>
              </a:rPr>
              <a:t>2023; Myrdal, 1944)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8567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0CDF9C-65AC-4733-4E2D-478CC246C20F}"/>
              </a:ext>
            </a:extLst>
          </p:cNvPr>
          <p:cNvSpPr txBox="1"/>
          <p:nvPr/>
        </p:nvSpPr>
        <p:spPr>
          <a:xfrm>
            <a:off x="1816768" y="672079"/>
            <a:ext cx="8558463" cy="3964611"/>
          </a:xfrm>
          <a:prstGeom prst="rect">
            <a:avLst/>
          </a:prstGeom>
          <a:noFill/>
        </p:spPr>
        <p:txBody>
          <a:bodyPr wrap="square">
            <a:spAutoFit/>
          </a:bodyPr>
          <a:lstStyle/>
          <a:p>
            <a:pPr algn="ctr">
              <a:lnSpc>
                <a:spcPct val="115000"/>
              </a:lnSpc>
            </a:pPr>
            <a:r>
              <a:rPr lang="en-US" sz="1800" b="1" i="0" dirty="0">
                <a:solidFill>
                  <a:srgbClr val="7030A0"/>
                </a:solidFill>
                <a:effectLst/>
                <a:latin typeface="Arial" panose="020B0604020202020204" pitchFamily="34" charset="0"/>
                <a:ea typeface="Arial" panose="020B0604020202020204" pitchFamily="34" charset="0"/>
              </a:rPr>
              <a:t>Critical Social Science Conceptual Frameworks (continued) </a:t>
            </a:r>
            <a:endParaRPr lang="en-US" sz="1800" dirty="0">
              <a:effectLst/>
              <a:latin typeface="Arial" panose="020B0604020202020204" pitchFamily="34" charset="0"/>
              <a:ea typeface="Arial" panose="020B0604020202020204" pitchFamily="34" charset="0"/>
            </a:endParaRPr>
          </a:p>
          <a:p>
            <a:pPr marR="0" lvl="0">
              <a:lnSpc>
                <a:spcPct val="115000"/>
              </a:lnSpc>
              <a:spcBef>
                <a:spcPts val="0"/>
              </a:spcBef>
              <a:spcAft>
                <a:spcPts val="0"/>
              </a:spcAft>
            </a:pPr>
            <a:endParaRPr lang="en-US" sz="1400" b="1" i="1"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AutoNum type="arabicPeriod" startAt="3"/>
            </a:pPr>
            <a:r>
              <a:rPr lang="en-US" sz="1600" b="1" i="1" dirty="0">
                <a:effectLst/>
                <a:latin typeface="Arial" panose="020B0604020202020204" pitchFamily="34" charset="0"/>
                <a:ea typeface="Arial" panose="020B0604020202020204" pitchFamily="34" charset="0"/>
              </a:rPr>
              <a:t>Current and emerging public and private university policies </a:t>
            </a:r>
          </a:p>
          <a:p>
            <a:pPr marL="342900" marR="0" lvl="0" indent="-342900">
              <a:lnSpc>
                <a:spcPct val="115000"/>
              </a:lnSpc>
              <a:spcBef>
                <a:spcPts val="0"/>
              </a:spcBef>
              <a:spcAft>
                <a:spcPts val="0"/>
              </a:spcAft>
              <a:buAutoNum type="arabicPeriod" startAt="3"/>
            </a:pP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600" i="0" dirty="0">
                <a:effectLst/>
                <a:latin typeface="Arial" panose="020B0604020202020204" pitchFamily="34" charset="0"/>
                <a:ea typeface="Arial" panose="020B0604020202020204" pitchFamily="34" charset="0"/>
              </a:rPr>
              <a:t>Macro policies</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600" i="0" dirty="0">
                <a:effectLst/>
                <a:latin typeface="Arial" panose="020B0604020202020204" pitchFamily="34" charset="0"/>
                <a:ea typeface="Arial" panose="020B060402020202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600" i="0" dirty="0">
                <a:effectLst/>
                <a:latin typeface="Arial" panose="020B0604020202020204" pitchFamily="34" charset="0"/>
                <a:ea typeface="Arial" panose="020B0604020202020204" pitchFamily="34" charset="0"/>
              </a:rPr>
              <a:t>	Meso policies</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600" i="0" dirty="0">
                <a:effectLst/>
                <a:latin typeface="Arial" panose="020B0604020202020204" pitchFamily="34" charset="0"/>
                <a:ea typeface="Arial" panose="020B060402020202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600" i="0" dirty="0">
                <a:effectLst/>
                <a:latin typeface="Arial" panose="020B0604020202020204" pitchFamily="34" charset="0"/>
                <a:ea typeface="Arial" panose="020B0604020202020204" pitchFamily="34" charset="0"/>
              </a:rPr>
              <a:t>	Micro policies</a:t>
            </a:r>
            <a:endParaRPr lang="en-US" sz="16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1" dirty="0">
                <a:effectLst/>
                <a:latin typeface="Arial" panose="020B0604020202020204" pitchFamily="34" charset="0"/>
                <a:ea typeface="Arial" panose="020B0604020202020204" pitchFamily="34" charset="0"/>
              </a:rPr>
              <a:t>  </a:t>
            </a:r>
            <a:endParaRPr lang="en-US" sz="16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AutoNum type="arabicPeriod" startAt="4"/>
            </a:pPr>
            <a:r>
              <a:rPr lang="en-US" sz="1600" b="1" i="1" dirty="0">
                <a:effectLst/>
                <a:latin typeface="Arial" panose="020B0604020202020204" pitchFamily="34" charset="0"/>
                <a:ea typeface="Arial" panose="020B0604020202020204" pitchFamily="34" charset="0"/>
              </a:rPr>
              <a:t>Blended  scaffolds of de facto and de jure policies</a:t>
            </a:r>
          </a:p>
          <a:p>
            <a:pPr marL="342900" marR="0" lvl="0" indent="-342900">
              <a:lnSpc>
                <a:spcPct val="115000"/>
              </a:lnSpc>
              <a:spcBef>
                <a:spcPts val="0"/>
              </a:spcBef>
              <a:spcAft>
                <a:spcPts val="0"/>
              </a:spcAft>
              <a:buAutoNum type="arabicPeriod" startAt="4"/>
            </a:pP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i="1"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R="0" lvl="0">
              <a:lnSpc>
                <a:spcPct val="115000"/>
              </a:lnSpc>
              <a:spcBef>
                <a:spcPts val="0"/>
              </a:spcBef>
              <a:spcAft>
                <a:spcPts val="0"/>
              </a:spcAft>
            </a:pPr>
            <a:r>
              <a:rPr lang="en-US" sz="1400" b="1" i="1" dirty="0">
                <a:latin typeface="Arial" panose="020B0604020202020204" pitchFamily="34" charset="0"/>
                <a:ea typeface="Arial" panose="020B0604020202020204" pitchFamily="34" charset="0"/>
              </a:rPr>
              <a:t>5.  </a:t>
            </a:r>
            <a:r>
              <a:rPr lang="en-US" sz="1600" b="1" i="1" dirty="0">
                <a:effectLst/>
                <a:latin typeface="Arial" panose="020B0604020202020204" pitchFamily="34" charset="0"/>
                <a:ea typeface="Arial" panose="020B0604020202020204" pitchFamily="34" charset="0"/>
              </a:rPr>
              <a:t>Synthesis of frameworks and qualitative articulations vis á vis Black women </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652551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635298-3AFF-B050-F495-898AD57B801A}"/>
              </a:ext>
            </a:extLst>
          </p:cNvPr>
          <p:cNvSpPr txBox="1"/>
          <p:nvPr/>
        </p:nvSpPr>
        <p:spPr>
          <a:xfrm>
            <a:off x="3050004" y="391857"/>
            <a:ext cx="6703595" cy="5834546"/>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chemeClr val="accent1">
                    <a:lumMod val="50000"/>
                  </a:schemeClr>
                </a:solidFill>
                <a:effectLst/>
                <a:latin typeface="Arial" panose="020B0604020202020204" pitchFamily="34" charset="0"/>
                <a:ea typeface="Arial" panose="020B0604020202020204" pitchFamily="34" charset="0"/>
              </a:rPr>
              <a:t>American University Statistical Data </a:t>
            </a:r>
            <a:endParaRPr lang="en-US" sz="1400" dirty="0">
              <a:solidFill>
                <a:schemeClr val="accent1">
                  <a:lumMod val="50000"/>
                </a:schemeClr>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California universities are located in the most populous state with 39,000,000 residents.  The state would be among the world’s top ten in gross domestic products (GDP) if an independent nation (</a:t>
            </a:r>
            <a:r>
              <a:rPr lang="en-US" sz="1400" i="0" dirty="0">
                <a:effectLst/>
                <a:latin typeface="Arial" panose="020B0604020202020204" pitchFamily="34" charset="0"/>
                <a:ea typeface="Arial" panose="020B0604020202020204" pitchFamily="34" charset="0"/>
              </a:rPr>
              <a:t>World Bank, 2022</a:t>
            </a: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Top Tier public university system</a:t>
            </a:r>
            <a:r>
              <a:rPr lang="en-US" sz="1200" b="1" i="0" dirty="0">
                <a:effectLst/>
                <a:latin typeface="Arial" panose="020B0604020202020204" pitchFamily="34" charset="0"/>
                <a:ea typeface="Arial" panose="020B060402020202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University of California system</a:t>
            </a:r>
            <a:r>
              <a:rPr lang="en-US" sz="1800" i="0" dirty="0">
                <a:effectLst/>
                <a:latin typeface="Arial" panose="020B0604020202020204" pitchFamily="34" charset="0"/>
                <a:ea typeface="Arial" panose="020B0604020202020204" pitchFamily="34" charset="0"/>
              </a:rPr>
              <a:t> with 295,573 students (</a:t>
            </a:r>
            <a:r>
              <a:rPr lang="en-US" sz="1400" i="0" dirty="0">
                <a:effectLst/>
                <a:latin typeface="Arial" panose="020B0604020202020204" pitchFamily="34" charset="0"/>
                <a:ea typeface="Arial" panose="020B0604020202020204" pitchFamily="34" charset="0"/>
              </a:rPr>
              <a:t>University of California, 2024</a:t>
            </a:r>
            <a:r>
              <a:rPr lang="en-US" sz="1800" i="0" dirty="0">
                <a:effectLst/>
                <a:latin typeface="Arial" panose="020B0604020202020204" pitchFamily="34" charset="0"/>
                <a:ea typeface="Arial" panose="020B0604020202020204" pitchFamily="34" charset="0"/>
              </a:rPr>
              <a:t>)  [1]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r>
              <a:rPr lang="en-US" sz="1800" b="1" i="0" dirty="0">
                <a:effectLst/>
                <a:latin typeface="Arial" panose="020B0604020202020204" pitchFamily="34" charset="0"/>
                <a:ea typeface="Arial" panose="020B0604020202020204" pitchFamily="34" charset="0"/>
              </a:rPr>
              <a:t>Berkeley </a:t>
            </a:r>
            <a:r>
              <a:rPr lang="en-US" sz="1800" i="0" dirty="0">
                <a:effectLst/>
                <a:latin typeface="Arial" panose="020B0604020202020204" pitchFamily="34" charset="0"/>
                <a:ea typeface="Arial" panose="020B0604020202020204" pitchFamily="34" charset="0"/>
              </a:rPr>
              <a:t>1500 faculty</a:t>
            </a:r>
            <a:endParaRPr lang="en-US" sz="1400" dirty="0">
              <a:effectLst/>
              <a:latin typeface="Arial" panose="020B0604020202020204" pitchFamily="34" charset="0"/>
              <a:ea typeface="Arial" panose="020B0604020202020204" pitchFamily="34" charset="0"/>
            </a:endParaRPr>
          </a:p>
          <a:p>
            <a:pPr marL="45720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Ladder Faculty, about 84% are tenured</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Percentage of  tenured Black faculty Berkeley cohort, i.e</a:t>
            </a:r>
            <a:r>
              <a:rPr lang="en-US" dirty="0">
                <a:latin typeface="Arial" panose="020B0604020202020204" pitchFamily="34" charset="0"/>
                <a:ea typeface="Arial" panose="020B0604020202020204" pitchFamily="34" charset="0"/>
              </a:rPr>
              <a:t>.,</a:t>
            </a:r>
            <a:r>
              <a:rPr lang="en-US" sz="1800" i="0" dirty="0">
                <a:effectLst/>
                <a:latin typeface="Arial" panose="020B0604020202020204" pitchFamily="34" charset="0"/>
                <a:ea typeface="Arial" panose="020B0604020202020204" pitchFamily="34" charset="0"/>
              </a:rPr>
              <a:t> women 35% of Blacks (65% males) </a:t>
            </a:r>
            <a:endParaRPr lang="en-US" sz="14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Student enrollment 33,078 (Fall 2023)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345761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E8FCE2-C8C6-BB72-F096-064756A08B7D}"/>
              </a:ext>
            </a:extLst>
          </p:cNvPr>
          <p:cNvSpPr txBox="1"/>
          <p:nvPr/>
        </p:nvSpPr>
        <p:spPr>
          <a:xfrm>
            <a:off x="840559" y="588368"/>
            <a:ext cx="9055769" cy="6689973"/>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chemeClr val="accent1">
                    <a:lumMod val="50000"/>
                  </a:schemeClr>
                </a:solidFill>
                <a:effectLst/>
                <a:latin typeface="Arial" panose="020B0604020202020204" pitchFamily="34" charset="0"/>
                <a:ea typeface="Arial" panose="020B0604020202020204" pitchFamily="34" charset="0"/>
              </a:rPr>
              <a:t>American University Statistical Data </a:t>
            </a:r>
            <a:r>
              <a:rPr lang="en-US" sz="1600" b="1" i="0" dirty="0">
                <a:solidFill>
                  <a:schemeClr val="accent1">
                    <a:lumMod val="50000"/>
                  </a:schemeClr>
                </a:solidFill>
                <a:effectLst/>
                <a:latin typeface="Arial" panose="020B0604020202020204" pitchFamily="34" charset="0"/>
                <a:ea typeface="Arial" panose="020B0604020202020204" pitchFamily="34" charset="0"/>
              </a:rPr>
              <a:t>(continued</a:t>
            </a:r>
            <a:r>
              <a:rPr lang="en-US" b="1" i="0" dirty="0">
                <a:solidFill>
                  <a:schemeClr val="accent1">
                    <a:lumMod val="50000"/>
                  </a:schemeClr>
                </a:solidFill>
                <a:effectLst/>
                <a:latin typeface="Arial" panose="020B0604020202020204" pitchFamily="34" charset="0"/>
                <a:ea typeface="Arial" panose="020B0604020202020204" pitchFamily="34" charset="0"/>
              </a:rPr>
              <a:t>)</a:t>
            </a:r>
            <a:r>
              <a:rPr lang="en-US" sz="1800" b="1" i="0" dirty="0">
                <a:solidFill>
                  <a:schemeClr val="accent6">
                    <a:lumMod val="50000"/>
                  </a:schemeClr>
                </a:solidFill>
                <a:effectLst/>
                <a:latin typeface="Arial" panose="020B0604020202020204" pitchFamily="34" charset="0"/>
                <a:ea typeface="Arial" panose="020B0604020202020204" pitchFamily="34" charset="0"/>
              </a:rPr>
              <a:t> </a:t>
            </a:r>
          </a:p>
          <a:p>
            <a:pPr marL="0" marR="0">
              <a:lnSpc>
                <a:spcPct val="115000"/>
              </a:lnSpc>
              <a:spcBef>
                <a:spcPts val="0"/>
              </a:spcBef>
              <a:spcAft>
                <a:spcPts val="0"/>
              </a:spcAft>
            </a:pPr>
            <a:endParaRPr lang="en-US" sz="1800" b="1" i="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Tier two or three research tier and teaching public university system</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California State University system</a:t>
            </a:r>
            <a:r>
              <a:rPr lang="en-US" sz="1800" i="0" dirty="0">
                <a:effectLst/>
                <a:latin typeface="Arial" panose="020B0604020202020204" pitchFamily="34" charset="0"/>
                <a:ea typeface="Arial" panose="020B0604020202020204" pitchFamily="34" charset="0"/>
              </a:rPr>
              <a:t> with 457,992 students (</a:t>
            </a:r>
            <a:r>
              <a:rPr lang="en-US" sz="1400" i="0" dirty="0">
                <a:effectLst/>
                <a:latin typeface="Arial" panose="020B0604020202020204" pitchFamily="34" charset="0"/>
                <a:ea typeface="Arial" panose="020B0604020202020204" pitchFamily="34" charset="0"/>
              </a:rPr>
              <a:t>California State University System, 2023a</a:t>
            </a:r>
            <a:r>
              <a:rPr lang="en-US" sz="1800" i="0" dirty="0">
                <a:effectLst/>
                <a:latin typeface="Arial" panose="020B0604020202020204" pitchFamily="34" charset="0"/>
                <a:ea typeface="Arial" panose="020B0604020202020204" pitchFamily="34" charset="0"/>
              </a:rPr>
              <a:t>) and 13,601 full time faculty </a:t>
            </a:r>
            <a:r>
              <a:rPr lang="en-US" dirty="0">
                <a:latin typeface="Arial" panose="020B0604020202020204" pitchFamily="34" charset="0"/>
                <a:ea typeface="Arial" panose="020B0604020202020204" pitchFamily="34" charset="0"/>
              </a:rPr>
              <a:t>and 55.7 % </a:t>
            </a:r>
            <a:r>
              <a:rPr lang="en-US" sz="1800" i="0" dirty="0">
                <a:effectLst/>
                <a:latin typeface="Arial" panose="020B0604020202020204" pitchFamily="34" charset="0"/>
                <a:ea typeface="Arial" panose="020B0604020202020204" pitchFamily="34" charset="0"/>
              </a:rPr>
              <a:t> </a:t>
            </a:r>
            <a:r>
              <a:rPr lang="en-US" dirty="0">
                <a:latin typeface="Arial" panose="020B0604020202020204" pitchFamily="34" charset="0"/>
                <a:ea typeface="Arial" panose="020B0604020202020204" pitchFamily="34" charset="0"/>
              </a:rPr>
              <a:t>are t</a:t>
            </a:r>
            <a:r>
              <a:rPr lang="en-US" sz="1800" i="0" dirty="0">
                <a:effectLst/>
                <a:latin typeface="Arial" panose="020B0604020202020204" pitchFamily="34" charset="0"/>
                <a:ea typeface="Arial" panose="020B0604020202020204" pitchFamily="34" charset="0"/>
              </a:rPr>
              <a:t>enured associate and full professors </a:t>
            </a:r>
            <a:r>
              <a:rPr lang="en-US" sz="1400" i="0" dirty="0">
                <a:effectLst/>
                <a:latin typeface="Arial" panose="020B0604020202020204" pitchFamily="34" charset="0"/>
                <a:ea typeface="Arial" panose="020B0604020202020204" pitchFamily="34" charset="0"/>
              </a:rPr>
              <a:t>(California State University, 2023a; California State University, 2023b  [2]</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Percentage of all associate and full professors tenured women – 44%</a:t>
            </a:r>
            <a:endParaRPr lang="en-US" sz="18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Percentage of Black and/or Latina women (those specific demographics)</a:t>
            </a:r>
            <a:endParaRPr lang="en-US" sz="1800" dirty="0">
              <a:effectLst/>
              <a:latin typeface="Arial" panose="020B0604020202020204" pitchFamily="34" charset="0"/>
              <a:ea typeface="Arial" panose="020B0604020202020204" pitchFamily="34" charset="0"/>
            </a:endParaRPr>
          </a:p>
          <a:p>
            <a:pPr marL="457200" marR="0" indent="45720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Percentage of instructional faculty – Black women 57% (includes non-      	   	permanent budget positions) – many are not designated as tenurable</a:t>
            </a:r>
            <a:endParaRPr lang="en-US" sz="18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		</a:t>
            </a:r>
            <a:endParaRPr lang="en-US" sz="1800" dirty="0">
              <a:effectLst/>
              <a:latin typeface="Arial" panose="020B0604020202020204" pitchFamily="34" charset="0"/>
              <a:ea typeface="Arial" panose="020B0604020202020204" pitchFamily="34" charset="0"/>
            </a:endParaRPr>
          </a:p>
          <a:p>
            <a:pPr marL="91440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Percentage of instructional faculty – Latina women 54% -- many are non-permanent budget positions</a:t>
            </a:r>
            <a:endParaRPr lang="en-US" sz="18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dirty="0">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93369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1E9841-AE28-20C3-CEB6-E6D551D8BFA7}"/>
              </a:ext>
            </a:extLst>
          </p:cNvPr>
          <p:cNvSpPr txBox="1"/>
          <p:nvPr/>
        </p:nvSpPr>
        <p:spPr>
          <a:xfrm>
            <a:off x="3050005" y="515128"/>
            <a:ext cx="6100010" cy="5413918"/>
          </a:xfrm>
          <a:prstGeom prst="rect">
            <a:avLst/>
          </a:prstGeom>
          <a:noFill/>
        </p:spPr>
        <p:txBody>
          <a:bodyPr wrap="square">
            <a:spAutoFit/>
          </a:bodyPr>
          <a:lstStyle/>
          <a:p>
            <a:pPr marL="0" marR="0" algn="ctr">
              <a:lnSpc>
                <a:spcPct val="115000"/>
              </a:lnSpc>
              <a:spcBef>
                <a:spcPts val="0"/>
              </a:spcBef>
              <a:spcAft>
                <a:spcPts val="0"/>
              </a:spcAft>
            </a:pPr>
            <a:r>
              <a:rPr lang="en-US" sz="2000" b="1" i="0" dirty="0">
                <a:solidFill>
                  <a:schemeClr val="accent1">
                    <a:lumMod val="50000"/>
                  </a:schemeClr>
                </a:solidFill>
                <a:effectLst/>
                <a:latin typeface="Arial" panose="020B0604020202020204" pitchFamily="34" charset="0"/>
                <a:ea typeface="Arial" panose="020B0604020202020204" pitchFamily="34" charset="0"/>
              </a:rPr>
              <a:t>British University Statistical Data</a:t>
            </a:r>
            <a:endParaRPr lang="en-US" sz="1400" b="1" dirty="0">
              <a:solidFill>
                <a:schemeClr val="accent1">
                  <a:lumMod val="50000"/>
                </a:schemeClr>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i="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i="0" dirty="0">
                <a:effectLst/>
                <a:latin typeface="Arial" panose="020B0604020202020204" pitchFamily="34" charset="0"/>
                <a:ea typeface="Arial" panose="020B0604020202020204" pitchFamily="34" charset="0"/>
              </a:rPr>
              <a:t>Population of England and Wales </a:t>
            </a:r>
            <a:r>
              <a:rPr lang="en-US" sz="1800" dirty="0">
                <a:effectLst/>
                <a:latin typeface="Times New Roman" panose="02020603050405020304" pitchFamily="18" charset="0"/>
                <a:ea typeface="Arial" panose="020B0604020202020204" pitchFamily="34" charset="0"/>
              </a:rPr>
              <a:t>59,597,300 (56,489,800 in England and 3,107,500 in Wales (</a:t>
            </a:r>
            <a:r>
              <a:rPr lang="en-US" sz="1400" dirty="0">
                <a:effectLst/>
                <a:latin typeface="Times New Roman" panose="02020603050405020304" pitchFamily="18" charset="0"/>
                <a:ea typeface="Arial" panose="020B0604020202020204" pitchFamily="34" charset="0"/>
              </a:rPr>
              <a:t>United Kingdom Government, 2021)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dirty="0">
                <a:effectLst/>
                <a:latin typeface="Arial" panose="020B0604020202020204" pitchFamily="34"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dirty="0">
                <a:effectLst/>
                <a:latin typeface="Times New Roman" panose="02020603050405020304" pitchFamily="18" charset="0"/>
                <a:ea typeface="Arial" panose="020B0604020202020204" pitchFamily="34" charset="0"/>
              </a:rPr>
              <a:t>Russell Group  </a:t>
            </a:r>
            <a:r>
              <a:rPr lang="en-US" sz="1400" b="1" dirty="0">
                <a:latin typeface="Times New Roman" panose="02020603050405020304" pitchFamily="18" charset="0"/>
                <a:ea typeface="Arial" panose="020B0604020202020204" pitchFamily="34" charset="0"/>
              </a:rPr>
              <a:t>[3]</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800" b="1"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Russell Universities composed of 24 leading public British universities, e.g., Oxford, Cambridge, University College London, and Cardiff [3]</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 </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Arial" panose="020B0604020202020204" pitchFamily="34" charset="0"/>
              </a:rPr>
              <a:t>Roughly equivalent to public Tier One research universities, e.g., all University of California sites, except one. and most major American land-grant universities</a:t>
            </a:r>
            <a:endParaRPr lang="en-US" sz="14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1600" b="1" dirty="0">
                <a:effectLst/>
                <a:latin typeface="Times New Roman" panose="02020603050405020304" pitchFamily="18" charset="0"/>
                <a:ea typeface="Arial" panose="020B0604020202020204" pitchFamily="34" charset="0"/>
              </a:rPr>
              <a:t>Equity, Diversity, and Inclusion</a:t>
            </a:r>
            <a:r>
              <a:rPr lang="en-US" sz="1600" dirty="0">
                <a:effectLst/>
                <a:latin typeface="Times New Roman" panose="02020603050405020304" pitchFamily="18" charset="0"/>
                <a:ea typeface="Arial" panose="020B0604020202020204" pitchFamily="34" charset="0"/>
              </a:rPr>
              <a:t> – </a:t>
            </a:r>
            <a:r>
              <a:rPr lang="en-US" sz="1600" b="1" dirty="0">
                <a:effectLst/>
                <a:latin typeface="Times New Roman" panose="02020603050405020304" pitchFamily="18" charset="0"/>
                <a:ea typeface="Arial" panose="020B0604020202020204" pitchFamily="34" charset="0"/>
              </a:rPr>
              <a:t>policies in Russell Group, i.e., different order of components, compared to the United States</a:t>
            </a:r>
            <a:r>
              <a:rPr lang="en-US" sz="1600" b="1" dirty="0">
                <a:latin typeface="Times New Roman" panose="02020603050405020304" pitchFamily="18" charset="0"/>
                <a:ea typeface="Arial" panose="020B0604020202020204" pitchFamily="34" charset="0"/>
              </a:rPr>
              <a:t> – Diversity, Equity and Inclusion</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47879201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8134</TotalTime>
  <Words>5495</Words>
  <Application>Microsoft Office PowerPoint</Application>
  <PresentationFormat>Widescreen</PresentationFormat>
  <Paragraphs>394</Paragraphs>
  <Slides>43</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Gill Sans MT</vt:lpstr>
      <vt:lpstr>Times New Roman</vt:lpstr>
      <vt:lpstr>Wingdings</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Beverly Lindsay</dc:creator>
  <cp:lastModifiedBy>Beverly Lindsay</cp:lastModifiedBy>
  <cp:revision>251</cp:revision>
  <cp:lastPrinted>2024-10-13T14:30:48Z</cp:lastPrinted>
  <dcterms:created xsi:type="dcterms:W3CDTF">2024-07-30T22:41:25Z</dcterms:created>
  <dcterms:modified xsi:type="dcterms:W3CDTF">2024-10-14T19:22:36Z</dcterms:modified>
</cp:coreProperties>
</file>